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59" r:id="rId6"/>
    <p:sldId id="260" r:id="rId7"/>
  </p:sldIdLst>
  <p:sldSz cx="9906000" cy="6858000" type="A4"/>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EB4E3"/>
    <a:srgbClr val="FFC000"/>
    <a:srgbClr val="9BBB59"/>
    <a:srgbClr val="96AE2B"/>
    <a:srgbClr val="669900"/>
    <a:srgbClr val="4F81BD"/>
    <a:srgbClr val="639AA5"/>
    <a:srgbClr val="7EABB4"/>
    <a:srgbClr val="A0C1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57" autoAdjust="0"/>
    <p:restoredTop sz="94660"/>
  </p:normalViewPr>
  <p:slideViewPr>
    <p:cSldViewPr>
      <p:cViewPr>
        <p:scale>
          <a:sx n="98" d="100"/>
          <a:sy n="98" d="100"/>
        </p:scale>
        <p:origin x="-498" y="-360"/>
      </p:cViewPr>
      <p:guideLst>
        <p:guide orient="horz" pos="2160"/>
        <p:guide pos="30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4\proyecto\E4202\Fase%201%20%20Asistencia%20t&#233;cnica\El%20empleo%20en%20Irun%202014.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NAS01\OFIMATICA\Documentos%20Word\M.1.%20Bidasoa%20Activa\D.%20Econom&#237;a\Behategia_w\Boletines_W\DESEMPLEO\MERCADO%20DE%20TRABAJO\2016\El%20empleo%20en%20Irun%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S01\OFIMATICA\Documentos%20Word\M.1.%20Bidasoa%20Activa\D.%20Econom&#237;a\Behategia_w\Boletines_W\DESEMPLEO\MERCADO%20DE%20TRABAJO\2016\El%20empleo%20en%20Irun%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168.1.4\proyecto\E4202\Fase%201%20%20Asistencia%20t&#233;cnica\El%20empleo%20en%20Irun%20201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7.xml.rels><?xml version="1.0" encoding="UTF-8" standalone="yes"?>
<Relationships xmlns="http://schemas.openxmlformats.org/package/2006/relationships"><Relationship Id="rId1" Type="http://schemas.openxmlformats.org/officeDocument/2006/relationships/oleObject" Target="file:///\\NAS01\OFIMATICA\Documentos%20Word\M.1.%20Bidasoa%20Activa\D.%20Econom&#237;a\Behategia_w\Boletines_W\DESEMPLEO\MERCADO%20DE%20TRABAJO\2016\El%20empleo%20en%20Hondarribia%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as01\ofimatica\Documentos%20Word\M.1.%20Bidasoa%20Activa\D.%20Econom&#237;a\Behategia_w\1%20Nuevo%20Observatorio\NOTAS%20TEMATICAS\empleo\El%20empleo%20en%20Hondarribia%20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as01\ofimatica\Documentos%20Word\M.1.%20Bidasoa%20Activa\D.%20Econom&#237;a\Behategia_w\1%20Nuevo%20Observatorio\NOTAS%20TEMATICAS\empleo\El%20empleo%20en%20Hondarribia%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5.5755089712254166E-2"/>
          <c:y val="6.5063752344107703E-2"/>
          <c:w val="0.26087697431767226"/>
          <c:h val="0.80478011898502133"/>
        </c:manualLayout>
      </c:layout>
      <c:barChart>
        <c:barDir val="col"/>
        <c:grouping val="percentStacked"/>
        <c:ser>
          <c:idx val="0"/>
          <c:order val="0"/>
          <c:tx>
            <c:strRef>
              <c:f>Contratación!$J$22</c:f>
              <c:strCache>
                <c:ptCount val="1"/>
                <c:pt idx="0">
                  <c:v>Agricultura</c:v>
                </c:pt>
              </c:strCache>
            </c:strRef>
          </c:tx>
          <c:cat>
            <c:strLit>
              <c:ptCount val="1"/>
              <c:pt idx="0">
                <c:v>Contratación por sectores</c:v>
              </c:pt>
            </c:strLit>
          </c:cat>
          <c:val>
            <c:numRef>
              <c:f>Contratación!$J$21</c:f>
              <c:numCache>
                <c:formatCode>0.0</c:formatCode>
                <c:ptCount val="1"/>
                <c:pt idx="0">
                  <c:v>0.13608968958589937</c:v>
                </c:pt>
              </c:numCache>
            </c:numRef>
          </c:val>
        </c:ser>
        <c:ser>
          <c:idx val="1"/>
          <c:order val="1"/>
          <c:tx>
            <c:strRef>
              <c:f>Contratación!$K$22</c:f>
              <c:strCache>
                <c:ptCount val="1"/>
                <c:pt idx="0">
                  <c:v>Industria</c:v>
                </c:pt>
              </c:strCache>
            </c:strRef>
          </c:tx>
          <c:spPr>
            <a:solidFill>
              <a:schemeClr val="tx2">
                <a:lumMod val="40000"/>
                <a:lumOff val="60000"/>
              </a:schemeClr>
            </a:solidFill>
          </c:spPr>
          <c:dLbls>
            <c:dLbl>
              <c:idx val="0"/>
              <c:layout>
                <c:manualLayout>
                  <c:x val="0.17269493204458763"/>
                  <c:y val="1.1102121597953908E-2"/>
                </c:manualLayout>
              </c:layout>
              <c:tx>
                <c:rich>
                  <a:bodyPr/>
                  <a:lstStyle/>
                  <a:p>
                    <a:r>
                      <a:rPr lang="en-US" dirty="0" err="1"/>
                      <a:t>Industria</a:t>
                    </a:r>
                    <a:r>
                      <a:rPr lang="en-US" dirty="0"/>
                      <a:t>
</a:t>
                    </a:r>
                    <a:r>
                      <a:rPr lang="en-US" dirty="0" smtClean="0"/>
                      <a:t>26</a:t>
                    </a:r>
                    <a:endParaRPr lang="en-US" dirty="0"/>
                  </a:p>
                </c:rich>
              </c:tx>
              <c:dLblPos val="ctr"/>
              <c:showVal val="1"/>
              <c:showSerName val="1"/>
              <c:separator>
</c:separator>
            </c:dLbl>
            <c:txPr>
              <a:bodyPr/>
              <a:lstStyle/>
              <a:p>
                <a:pPr>
                  <a:defRPr sz="800"/>
                </a:pPr>
                <a:endParaRPr lang="es-ES"/>
              </a:p>
            </c:txPr>
            <c:dLblPos val="ctr"/>
            <c:showVal val="1"/>
            <c:showSerName val="1"/>
            <c:separator>
</c:separator>
          </c:dLbls>
          <c:cat>
            <c:strLit>
              <c:ptCount val="1"/>
              <c:pt idx="0">
                <c:v>Contratación por sectores</c:v>
              </c:pt>
            </c:strLit>
          </c:cat>
          <c:val>
            <c:numRef>
              <c:f>Contratación!$K$21</c:f>
              <c:numCache>
                <c:formatCode>0.0</c:formatCode>
                <c:ptCount val="1"/>
                <c:pt idx="0">
                  <c:v>16.946406584148658</c:v>
                </c:pt>
              </c:numCache>
            </c:numRef>
          </c:val>
        </c:ser>
        <c:ser>
          <c:idx val="2"/>
          <c:order val="2"/>
          <c:tx>
            <c:strRef>
              <c:f>Contratación!$L$22</c:f>
              <c:strCache>
                <c:ptCount val="1"/>
                <c:pt idx="0">
                  <c:v>Construcción</c:v>
                </c:pt>
              </c:strCache>
            </c:strRef>
          </c:tx>
          <c:spPr>
            <a:solidFill>
              <a:srgbClr val="FFC000"/>
            </a:solidFill>
          </c:spPr>
          <c:dLbls>
            <c:dLbl>
              <c:idx val="0"/>
              <c:layout>
                <c:manualLayout>
                  <c:x val="0.18004365255712479"/>
                  <c:y val="-1.1102121597953804E-2"/>
                </c:manualLayout>
              </c:layout>
              <c:tx>
                <c:rich>
                  <a:bodyPr/>
                  <a:lstStyle/>
                  <a:p>
                    <a:r>
                      <a:rPr lang="en-US" dirty="0" err="1"/>
                      <a:t>Construcción</a:t>
                    </a:r>
                    <a:r>
                      <a:rPr lang="en-US" dirty="0"/>
                      <a:t>
</a:t>
                    </a:r>
                    <a:r>
                      <a:rPr lang="en-US" dirty="0" smtClean="0"/>
                      <a:t>3</a:t>
                    </a:r>
                    <a:endParaRPr lang="en-US" dirty="0"/>
                  </a:p>
                </c:rich>
              </c:tx>
              <c:dLblPos val="ctr"/>
              <c:showVal val="1"/>
              <c:showSerName val="1"/>
              <c:separator>
</c:separator>
            </c:dLbl>
            <c:txPr>
              <a:bodyPr anchor="t" anchorCtr="0"/>
              <a:lstStyle/>
              <a:p>
                <a:pPr>
                  <a:defRPr sz="800"/>
                </a:pPr>
                <a:endParaRPr lang="es-ES"/>
              </a:p>
            </c:txPr>
            <c:dLblPos val="ctr"/>
            <c:showVal val="1"/>
            <c:showSerName val="1"/>
            <c:separator>
</c:separator>
          </c:dLbls>
          <c:cat>
            <c:strLit>
              <c:ptCount val="1"/>
              <c:pt idx="0">
                <c:v>Contratación por sectores</c:v>
              </c:pt>
            </c:strLit>
          </c:cat>
          <c:val>
            <c:numRef>
              <c:f>Contratación!$L$21</c:f>
              <c:numCache>
                <c:formatCode>0.0</c:formatCode>
                <c:ptCount val="1"/>
                <c:pt idx="0">
                  <c:v>2.8449225584861755</c:v>
                </c:pt>
              </c:numCache>
            </c:numRef>
          </c:val>
        </c:ser>
        <c:ser>
          <c:idx val="3"/>
          <c:order val="3"/>
          <c:tx>
            <c:strRef>
              <c:f>Contratación!$M$22</c:f>
              <c:strCache>
                <c:ptCount val="1"/>
                <c:pt idx="0">
                  <c:v>Servicios</c:v>
                </c:pt>
              </c:strCache>
            </c:strRef>
          </c:tx>
          <c:spPr>
            <a:solidFill>
              <a:srgbClr val="96AE2B"/>
            </a:solidFill>
          </c:spPr>
          <c:dLbls>
            <c:dLbl>
              <c:idx val="0"/>
              <c:layout>
                <c:manualLayout>
                  <c:x val="0.16534621153205287"/>
                  <c:y val="7.8960561679934631E-3"/>
                </c:manualLayout>
              </c:layout>
              <c:tx>
                <c:rich>
                  <a:bodyPr/>
                  <a:lstStyle/>
                  <a:p>
                    <a:pPr>
                      <a:defRPr sz="800"/>
                    </a:pPr>
                    <a:r>
                      <a:rPr lang="en-US" dirty="0" err="1"/>
                      <a:t>Servicios</a:t>
                    </a:r>
                    <a:r>
                      <a:rPr lang="en-US" dirty="0"/>
                      <a:t>
</a:t>
                    </a:r>
                    <a:r>
                      <a:rPr lang="en-US" dirty="0" smtClean="0"/>
                      <a:t>71</a:t>
                    </a:r>
                    <a:endParaRPr lang="en-US" dirty="0"/>
                  </a:p>
                </c:rich>
              </c:tx>
              <c:spPr>
                <a:solidFill>
                  <a:schemeClr val="bg1"/>
                </a:solidFill>
              </c:spPr>
              <c:dLblPos val="ctr"/>
              <c:showVal val="1"/>
              <c:showSerName val="1"/>
              <c:separator>
</c:separator>
            </c:dLbl>
            <c:txPr>
              <a:bodyPr/>
              <a:lstStyle/>
              <a:p>
                <a:pPr>
                  <a:defRPr sz="800"/>
                </a:pPr>
                <a:endParaRPr lang="es-ES"/>
              </a:p>
            </c:txPr>
            <c:dLblPos val="inEnd"/>
            <c:showVal val="1"/>
            <c:showSerName val="1"/>
          </c:dLbls>
          <c:cat>
            <c:strLit>
              <c:ptCount val="1"/>
              <c:pt idx="0">
                <c:v>Contratación por sectores</c:v>
              </c:pt>
            </c:strLit>
          </c:cat>
          <c:val>
            <c:numRef>
              <c:f>Contratación!$M$21</c:f>
              <c:numCache>
                <c:formatCode>0.0</c:formatCode>
                <c:ptCount val="1"/>
                <c:pt idx="0">
                  <c:v>80.072581167778594</c:v>
                </c:pt>
              </c:numCache>
            </c:numRef>
          </c:val>
        </c:ser>
        <c:gapWidth val="85"/>
        <c:overlap val="100"/>
        <c:axId val="69871104"/>
        <c:axId val="69872640"/>
      </c:barChart>
      <c:catAx>
        <c:axId val="69871104"/>
        <c:scaling>
          <c:orientation val="minMax"/>
        </c:scaling>
        <c:delete val="1"/>
        <c:axPos val="b"/>
        <c:numFmt formatCode="0.0" sourceLinked="1"/>
        <c:tickLblPos val="none"/>
        <c:crossAx val="69872640"/>
        <c:crosses val="autoZero"/>
        <c:auto val="1"/>
        <c:lblAlgn val="ctr"/>
        <c:lblOffset val="100"/>
      </c:catAx>
      <c:valAx>
        <c:axId val="69872640"/>
        <c:scaling>
          <c:orientation val="minMax"/>
          <c:max val="1"/>
          <c:min val="0"/>
        </c:scaling>
        <c:delete val="1"/>
        <c:axPos val="l"/>
        <c:numFmt formatCode="0%" sourceLinked="1"/>
        <c:tickLblPos val="none"/>
        <c:crossAx val="69871104"/>
        <c:crosses val="autoZero"/>
        <c:crossBetween val="between"/>
        <c:majorUnit val="0.2"/>
      </c:valAx>
      <c:spPr>
        <a:noFill/>
        <a:ln>
          <a:noFill/>
        </a:ln>
      </c:spPr>
    </c:plotArea>
    <c:plotVisOnly val="1"/>
    <c:dispBlanksAs val="gap"/>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0501610932118691"/>
          <c:y val="0.18721694677279896"/>
          <c:w val="0.37955945274373309"/>
          <c:h val="0.81699037620297565"/>
        </c:manualLayout>
      </c:layout>
      <c:pieChart>
        <c:varyColors val="1"/>
        <c:ser>
          <c:idx val="0"/>
          <c:order val="0"/>
          <c:spPr>
            <a:solidFill>
              <a:srgbClr val="FFC000"/>
            </a:solidFill>
          </c:spPr>
          <c:dPt>
            <c:idx val="0"/>
            <c:spPr>
              <a:solidFill>
                <a:srgbClr val="96AE2B"/>
              </a:solidFill>
            </c:spPr>
          </c:dPt>
          <c:dLbls>
            <c:dLbl>
              <c:idx val="0"/>
              <c:layout>
                <c:manualLayout>
                  <c:x val="-0.1125635430751602"/>
                  <c:y val="-0.14504663450372746"/>
                </c:manualLayout>
              </c:layout>
              <c:tx>
                <c:rich>
                  <a:bodyPr/>
                  <a:lstStyle/>
                  <a:p>
                    <a:r>
                      <a:rPr lang="en-US" dirty="0" err="1"/>
                      <a:t>Temporales</a:t>
                    </a:r>
                    <a:r>
                      <a:rPr lang="en-US" dirty="0"/>
                      <a:t> </a:t>
                    </a:r>
                    <a:r>
                      <a:rPr lang="en-US" dirty="0" smtClean="0"/>
                      <a:t>89</a:t>
                    </a:r>
                    <a:endParaRPr lang="en-US" dirty="0"/>
                  </a:p>
                </c:rich>
              </c:tx>
              <c:showVal val="1"/>
              <c:showCatName val="1"/>
              <c:separator> </c:separator>
            </c:dLbl>
            <c:dLbl>
              <c:idx val="1"/>
              <c:layout>
                <c:manualLayout>
                  <c:x val="5.5525334583420273E-2"/>
                  <c:y val="9.2582817811371499E-3"/>
                </c:manualLayout>
              </c:layout>
              <c:tx>
                <c:rich>
                  <a:bodyPr/>
                  <a:lstStyle/>
                  <a:p>
                    <a:r>
                      <a:rPr lang="en-US" dirty="0" err="1"/>
                      <a:t>Indefinidos</a:t>
                    </a:r>
                    <a:r>
                      <a:rPr lang="en-US" dirty="0"/>
                      <a:t> </a:t>
                    </a:r>
                    <a:r>
                      <a:rPr lang="en-US" dirty="0" smtClean="0"/>
                      <a:t>11</a:t>
                    </a:r>
                    <a:endParaRPr lang="en-US" dirty="0"/>
                  </a:p>
                </c:rich>
              </c:tx>
              <c:showVal val="1"/>
              <c:showCatName val="1"/>
              <c:separator> </c:separator>
            </c:dLbl>
            <c:txPr>
              <a:bodyPr/>
              <a:lstStyle/>
              <a:p>
                <a:pPr>
                  <a:defRPr sz="800"/>
                </a:pPr>
                <a:endParaRPr lang="es-ES"/>
              </a:p>
            </c:txPr>
            <c:showVal val="1"/>
            <c:showCatName val="1"/>
            <c:separator> </c:separator>
            <c:showLeaderLines val="1"/>
          </c:dLbls>
          <c:cat>
            <c:strRef>
              <c:f>Contratación!$G$25:$G$26</c:f>
              <c:strCache>
                <c:ptCount val="2"/>
                <c:pt idx="0">
                  <c:v>Temporales</c:v>
                </c:pt>
                <c:pt idx="1">
                  <c:v>Indefinidos</c:v>
                </c:pt>
              </c:strCache>
            </c:strRef>
          </c:cat>
          <c:val>
            <c:numRef>
              <c:f>Contratación!$K$25:$K$26</c:f>
              <c:numCache>
                <c:formatCode>0.0</c:formatCode>
                <c:ptCount val="2"/>
                <c:pt idx="0">
                  <c:v>90.285788348129884</c:v>
                </c:pt>
                <c:pt idx="1">
                  <c:v>9.7142116518696131</c:v>
                </c:pt>
              </c:numCache>
            </c:numRef>
          </c:val>
        </c:ser>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percentStacked"/>
        <c:ser>
          <c:idx val="0"/>
          <c:order val="0"/>
          <c:tx>
            <c:strRef>
              <c:f>'Afiliación y empleo'!$Q$63</c:f>
              <c:strCache>
                <c:ptCount val="1"/>
                <c:pt idx="0">
                  <c:v>Agricultura, ganadería y pesca</c:v>
                </c:pt>
              </c:strCache>
            </c:strRef>
          </c:tx>
          <c:cat>
            <c:strRef>
              <c:f>'Afiliación y empleo'!$A$61</c:f>
              <c:strCache>
                <c:ptCount val="1"/>
                <c:pt idx="0">
                  <c:v>Personas empleadas</c:v>
                </c:pt>
              </c:strCache>
            </c:strRef>
          </c:cat>
          <c:val>
            <c:numRef>
              <c:f>'Afiliación y empleo'!$Q$65</c:f>
              <c:numCache>
                <c:formatCode>0.0</c:formatCode>
                <c:ptCount val="1"/>
                <c:pt idx="0">
                  <c:v>0.32731648616125308</c:v>
                </c:pt>
              </c:numCache>
            </c:numRef>
          </c:val>
        </c:ser>
        <c:ser>
          <c:idx val="1"/>
          <c:order val="1"/>
          <c:tx>
            <c:strRef>
              <c:f>'Afiliación y empleo'!$R$63</c:f>
              <c:strCache>
                <c:ptCount val="1"/>
                <c:pt idx="0">
                  <c:v>Industria, energía y saneamiento</c:v>
                </c:pt>
              </c:strCache>
            </c:strRef>
          </c:tx>
          <c:spPr>
            <a:solidFill>
              <a:srgbClr val="8EB4E3"/>
            </a:solidFill>
          </c:spPr>
          <c:dLbls>
            <c:dLbl>
              <c:idx val="0"/>
              <c:layout/>
              <c:tx>
                <c:rich>
                  <a:bodyPr/>
                  <a:lstStyle/>
                  <a:p>
                    <a:r>
                      <a:rPr lang="en-US" smtClean="0"/>
                      <a:t>17,1</a:t>
                    </a:r>
                    <a:endParaRPr lang="en-US"/>
                  </a:p>
                </c:rich>
              </c:tx>
              <c:showVal val="1"/>
            </c:dLbl>
            <c:txPr>
              <a:bodyPr/>
              <a:lstStyle/>
              <a:p>
                <a:pPr>
                  <a:defRPr sz="800" baseline="0"/>
                </a:pPr>
                <a:endParaRPr lang="es-ES"/>
              </a:p>
            </c:txPr>
            <c:showVal val="1"/>
          </c:dLbls>
          <c:cat>
            <c:strRef>
              <c:f>'Afiliación y empleo'!$A$61</c:f>
              <c:strCache>
                <c:ptCount val="1"/>
                <c:pt idx="0">
                  <c:v>Personas empleadas</c:v>
                </c:pt>
              </c:strCache>
            </c:strRef>
          </c:cat>
          <c:val>
            <c:numRef>
              <c:f>'Afiliación y empleo'!$R$65</c:f>
              <c:numCache>
                <c:formatCode>0.0</c:formatCode>
                <c:ptCount val="1"/>
                <c:pt idx="0">
                  <c:v>17.352587244283949</c:v>
                </c:pt>
              </c:numCache>
            </c:numRef>
          </c:val>
        </c:ser>
        <c:ser>
          <c:idx val="2"/>
          <c:order val="2"/>
          <c:tx>
            <c:strRef>
              <c:f>'Afiliación y empleo'!$S$63</c:f>
              <c:strCache>
                <c:ptCount val="1"/>
                <c:pt idx="0">
                  <c:v>Construcción</c:v>
                </c:pt>
              </c:strCache>
            </c:strRef>
          </c:tx>
          <c:spPr>
            <a:solidFill>
              <a:srgbClr val="FFC000"/>
            </a:solidFill>
          </c:spPr>
          <c:dLbls>
            <c:txPr>
              <a:bodyPr/>
              <a:lstStyle/>
              <a:p>
                <a:pPr>
                  <a:defRPr sz="800" baseline="0"/>
                </a:pPr>
                <a:endParaRPr lang="es-ES"/>
              </a:p>
            </c:txPr>
            <c:showVal val="1"/>
          </c:dLbls>
          <c:cat>
            <c:strRef>
              <c:f>'Afiliación y empleo'!$A$61</c:f>
              <c:strCache>
                <c:ptCount val="1"/>
                <c:pt idx="0">
                  <c:v>Personas empleadas</c:v>
                </c:pt>
              </c:strCache>
            </c:strRef>
          </c:cat>
          <c:val>
            <c:numRef>
              <c:f>'Afiliación y empleo'!$S$65</c:f>
              <c:numCache>
                <c:formatCode>0.0</c:formatCode>
                <c:ptCount val="1"/>
                <c:pt idx="0">
                  <c:v>6.1564380264741274</c:v>
                </c:pt>
              </c:numCache>
            </c:numRef>
          </c:val>
        </c:ser>
        <c:ser>
          <c:idx val="3"/>
          <c:order val="3"/>
          <c:tx>
            <c:strRef>
              <c:f>'Afiliación y empleo'!$T$63</c:f>
              <c:strCache>
                <c:ptCount val="1"/>
                <c:pt idx="0">
                  <c:v>Servicios</c:v>
                </c:pt>
              </c:strCache>
            </c:strRef>
          </c:tx>
          <c:spPr>
            <a:solidFill>
              <a:srgbClr val="96AE2B"/>
            </a:solidFill>
          </c:spPr>
          <c:dLbls>
            <c:dLbl>
              <c:idx val="0"/>
              <c:layout/>
              <c:tx>
                <c:rich>
                  <a:bodyPr/>
                  <a:lstStyle/>
                  <a:p>
                    <a:r>
                      <a:rPr lang="en-US" smtClean="0"/>
                      <a:t>76,4</a:t>
                    </a:r>
                    <a:endParaRPr lang="en-US"/>
                  </a:p>
                </c:rich>
              </c:tx>
              <c:showVal val="1"/>
            </c:dLbl>
            <c:txPr>
              <a:bodyPr/>
              <a:lstStyle/>
              <a:p>
                <a:pPr>
                  <a:defRPr sz="800" baseline="0"/>
                </a:pPr>
                <a:endParaRPr lang="es-ES"/>
              </a:p>
            </c:txPr>
            <c:showVal val="1"/>
          </c:dLbls>
          <c:cat>
            <c:strRef>
              <c:f>'Afiliación y empleo'!$A$61</c:f>
              <c:strCache>
                <c:ptCount val="1"/>
                <c:pt idx="0">
                  <c:v>Personas empleadas</c:v>
                </c:pt>
              </c:strCache>
            </c:strRef>
          </c:cat>
          <c:val>
            <c:numRef>
              <c:f>'Afiliación y empleo'!$T$65</c:f>
              <c:numCache>
                <c:formatCode>0.0</c:formatCode>
                <c:ptCount val="1"/>
                <c:pt idx="0">
                  <c:v>76.163658243080619</c:v>
                </c:pt>
              </c:numCache>
            </c:numRef>
          </c:val>
        </c:ser>
        <c:gapWidth val="0"/>
        <c:overlap val="100"/>
        <c:axId val="70103424"/>
        <c:axId val="70104960"/>
      </c:barChart>
      <c:catAx>
        <c:axId val="70103424"/>
        <c:scaling>
          <c:orientation val="minMax"/>
        </c:scaling>
        <c:axPos val="b"/>
        <c:numFmt formatCode="General" sourceLinked="1"/>
        <c:tickLblPos val="nextTo"/>
        <c:crossAx val="70104960"/>
        <c:crosses val="autoZero"/>
        <c:auto val="1"/>
        <c:lblAlgn val="ctr"/>
        <c:lblOffset val="100"/>
      </c:catAx>
      <c:valAx>
        <c:axId val="70104960"/>
        <c:scaling>
          <c:orientation val="minMax"/>
          <c:max val="1"/>
          <c:min val="0"/>
        </c:scaling>
        <c:delete val="1"/>
        <c:axPos val="l"/>
        <c:numFmt formatCode="0%" sourceLinked="1"/>
        <c:tickLblPos val="none"/>
        <c:crossAx val="70103424"/>
        <c:crosses val="autoZero"/>
        <c:crossBetween val="between"/>
        <c:majorUnit val="0.2"/>
      </c:valAx>
      <c:spPr>
        <a:noFill/>
        <a:ln w="25400">
          <a:noFill/>
        </a:ln>
      </c:spPr>
    </c:plotArea>
    <c:plotVisOnly val="1"/>
    <c:dispBlanksAs val="gap"/>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3.0555555555555582E-2"/>
          <c:y val="5.0925925925925923E-2"/>
          <c:w val="0.42186176727909458"/>
          <c:h val="0.83309419655876848"/>
        </c:manualLayout>
      </c:layout>
      <c:barChart>
        <c:barDir val="col"/>
        <c:grouping val="percentStacked"/>
        <c:ser>
          <c:idx val="0"/>
          <c:order val="0"/>
          <c:tx>
            <c:strRef>
              <c:f>'Afiliación y empleo'!$Q$58</c:f>
              <c:strCache>
                <c:ptCount val="1"/>
                <c:pt idx="0">
                  <c:v>Agricultura</c:v>
                </c:pt>
              </c:strCache>
            </c:strRef>
          </c:tx>
          <c:cat>
            <c:strLit>
              <c:ptCount val="1"/>
              <c:pt idx="0">
                <c:v>Establecimientos</c:v>
              </c:pt>
            </c:strLit>
          </c:cat>
          <c:val>
            <c:numRef>
              <c:f>'Afiliación y empleo'!$Q$60</c:f>
              <c:numCache>
                <c:formatCode>0.0</c:formatCode>
                <c:ptCount val="1"/>
                <c:pt idx="0">
                  <c:v>0.70500927643784972</c:v>
                </c:pt>
              </c:numCache>
            </c:numRef>
          </c:val>
        </c:ser>
        <c:ser>
          <c:idx val="1"/>
          <c:order val="1"/>
          <c:tx>
            <c:strRef>
              <c:f>'Afiliación y empleo'!$R$58</c:f>
              <c:strCache>
                <c:ptCount val="1"/>
                <c:pt idx="0">
                  <c:v>Industria</c:v>
                </c:pt>
              </c:strCache>
            </c:strRef>
          </c:tx>
          <c:spPr>
            <a:solidFill>
              <a:srgbClr val="8EB4E3"/>
            </a:solidFill>
          </c:spPr>
          <c:dLbls>
            <c:dLbl>
              <c:idx val="0"/>
              <c:layout/>
              <c:tx>
                <c:rich>
                  <a:bodyPr/>
                  <a:lstStyle/>
                  <a:p>
                    <a:r>
                      <a:rPr lang="en-US" smtClean="0"/>
                      <a:t>15,4</a:t>
                    </a:r>
                    <a:endParaRPr lang="en-US"/>
                  </a:p>
                </c:rich>
              </c:tx>
              <c:showVal val="1"/>
            </c:dLbl>
            <c:showVal val="1"/>
          </c:dLbls>
          <c:cat>
            <c:strLit>
              <c:ptCount val="1"/>
              <c:pt idx="0">
                <c:v>Establecimientos</c:v>
              </c:pt>
            </c:strLit>
          </c:cat>
          <c:val>
            <c:numRef>
              <c:f>'Afiliación y empleo'!$R$60</c:f>
              <c:numCache>
                <c:formatCode>0.0</c:formatCode>
                <c:ptCount val="1"/>
                <c:pt idx="0">
                  <c:v>6.2152133580705007</c:v>
                </c:pt>
              </c:numCache>
            </c:numRef>
          </c:val>
        </c:ser>
        <c:ser>
          <c:idx val="2"/>
          <c:order val="2"/>
          <c:tx>
            <c:strRef>
              <c:f>'Afiliación y empleo'!$S$58</c:f>
              <c:strCache>
                <c:ptCount val="1"/>
                <c:pt idx="0">
                  <c:v>Construcción</c:v>
                </c:pt>
              </c:strCache>
            </c:strRef>
          </c:tx>
          <c:spPr>
            <a:solidFill>
              <a:srgbClr val="FFC000"/>
            </a:solidFill>
          </c:spPr>
          <c:dLbls>
            <c:dLbl>
              <c:idx val="0"/>
              <c:layout/>
              <c:tx>
                <c:rich>
                  <a:bodyPr/>
                  <a:lstStyle/>
                  <a:p>
                    <a:r>
                      <a:rPr lang="en-US" dirty="0" smtClean="0"/>
                      <a:t>6,4</a:t>
                    </a:r>
                    <a:endParaRPr lang="en-US" dirty="0"/>
                  </a:p>
                </c:rich>
              </c:tx>
              <c:showVal val="1"/>
            </c:dLbl>
            <c:showVal val="1"/>
          </c:dLbls>
          <c:cat>
            <c:strLit>
              <c:ptCount val="1"/>
              <c:pt idx="0">
                <c:v>Establecimientos</c:v>
              </c:pt>
            </c:strLit>
          </c:cat>
          <c:val>
            <c:numRef>
              <c:f>'Afiliación y empleo'!$S$60</c:f>
              <c:numCache>
                <c:formatCode>0.0</c:formatCode>
                <c:ptCount val="1"/>
                <c:pt idx="0">
                  <c:v>15.15769944341373</c:v>
                </c:pt>
              </c:numCache>
            </c:numRef>
          </c:val>
        </c:ser>
        <c:ser>
          <c:idx val="3"/>
          <c:order val="3"/>
          <c:tx>
            <c:strRef>
              <c:f>'Afiliación y empleo'!$T$58</c:f>
              <c:strCache>
                <c:ptCount val="1"/>
                <c:pt idx="0">
                  <c:v>Servicios</c:v>
                </c:pt>
              </c:strCache>
            </c:strRef>
          </c:tx>
          <c:spPr>
            <a:solidFill>
              <a:srgbClr val="9BBB59"/>
            </a:solidFill>
          </c:spPr>
          <c:dLbls>
            <c:dLbl>
              <c:idx val="0"/>
              <c:layout/>
              <c:tx>
                <c:rich>
                  <a:bodyPr/>
                  <a:lstStyle/>
                  <a:p>
                    <a:r>
                      <a:rPr lang="en-US" dirty="0" smtClean="0"/>
                      <a:t>77,5</a:t>
                    </a:r>
                    <a:endParaRPr lang="en-US" dirty="0"/>
                  </a:p>
                </c:rich>
              </c:tx>
              <c:showVal val="1"/>
            </c:dLbl>
            <c:showVal val="1"/>
          </c:dLbls>
          <c:cat>
            <c:strLit>
              <c:ptCount val="1"/>
              <c:pt idx="0">
                <c:v>Establecimientos</c:v>
              </c:pt>
            </c:strLit>
          </c:cat>
          <c:val>
            <c:numRef>
              <c:f>'Afiliación y empleo'!$T$60</c:f>
              <c:numCache>
                <c:formatCode>0.0</c:formatCode>
                <c:ptCount val="1"/>
                <c:pt idx="0">
                  <c:v>77.922077922077918</c:v>
                </c:pt>
              </c:numCache>
            </c:numRef>
          </c:val>
        </c:ser>
        <c:gapWidth val="0"/>
        <c:overlap val="100"/>
        <c:axId val="78082432"/>
        <c:axId val="78083968"/>
      </c:barChart>
      <c:catAx>
        <c:axId val="78082432"/>
        <c:scaling>
          <c:orientation val="minMax"/>
        </c:scaling>
        <c:axPos val="b"/>
        <c:tickLblPos val="nextTo"/>
        <c:crossAx val="78083968"/>
        <c:crosses val="autoZero"/>
        <c:auto val="1"/>
        <c:lblAlgn val="ctr"/>
        <c:lblOffset val="100"/>
      </c:catAx>
      <c:valAx>
        <c:axId val="78083968"/>
        <c:scaling>
          <c:orientation val="minMax"/>
          <c:max val="1"/>
          <c:min val="0"/>
        </c:scaling>
        <c:delete val="1"/>
        <c:axPos val="l"/>
        <c:numFmt formatCode="0%" sourceLinked="1"/>
        <c:tickLblPos val="none"/>
        <c:crossAx val="78082432"/>
        <c:crosses val="autoZero"/>
        <c:crossBetween val="between"/>
        <c:majorUnit val="0.2"/>
      </c:valAx>
      <c:spPr>
        <a:noFill/>
        <a:ln w="25400">
          <a:noFill/>
        </a:ln>
      </c:spPr>
    </c:plotArea>
    <c:legend>
      <c:legendPos val="r"/>
      <c:layout>
        <c:manualLayout>
          <c:xMode val="edge"/>
          <c:yMode val="edge"/>
          <c:x val="0.51274140038080218"/>
          <c:y val="0.34248091675450792"/>
          <c:w val="0.34371037317692682"/>
          <c:h val="0.33486876640420477"/>
        </c:manualLayout>
      </c:layout>
      <c:txPr>
        <a:bodyPr/>
        <a:lstStyle/>
        <a:p>
          <a:pPr>
            <a:defRPr sz="800"/>
          </a:pPr>
          <a:endParaRPr lang="es-ES"/>
        </a:p>
      </c:txPr>
    </c:legend>
    <c:plotVisOnly val="1"/>
    <c:dispBlanksAs val="gap"/>
  </c:chart>
  <c:spPr>
    <a:noFill/>
    <a:ln>
      <a:noFill/>
    </a:ln>
  </c:spPr>
  <c:txPr>
    <a:bodyPr/>
    <a:lstStyle/>
    <a:p>
      <a:pPr>
        <a:defRPr sz="1000" baseline="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2384606824046836"/>
          <c:y val="5.0925925925925923E-2"/>
          <c:w val="0.8079440599380121"/>
          <c:h val="0.71688065033537907"/>
        </c:manualLayout>
      </c:layout>
      <c:areaChart>
        <c:grouping val="standard"/>
        <c:axId val="74847744"/>
        <c:axId val="74849280"/>
      </c:areaChart>
      <c:catAx>
        <c:axId val="74847744"/>
        <c:scaling>
          <c:orientation val="minMax"/>
        </c:scaling>
        <c:axPos val="b"/>
        <c:numFmt formatCode="mmm\-yy" sourceLinked="1"/>
        <c:tickLblPos val="nextTo"/>
        <c:txPr>
          <a:bodyPr/>
          <a:lstStyle/>
          <a:p>
            <a:pPr>
              <a:defRPr sz="800"/>
            </a:pPr>
            <a:endParaRPr lang="es-ES"/>
          </a:p>
        </c:txPr>
        <c:crossAx val="74849280"/>
        <c:crosses val="autoZero"/>
        <c:auto val="1"/>
        <c:lblAlgn val="ctr"/>
        <c:lblOffset val="100"/>
        <c:noMultiLvlLbl val="1"/>
      </c:catAx>
      <c:valAx>
        <c:axId val="74849280"/>
        <c:scaling>
          <c:orientation val="minMax"/>
          <c:max val="17600"/>
          <c:min val="16000"/>
        </c:scaling>
        <c:axPos val="l"/>
        <c:majorGridlines/>
        <c:numFmt formatCode="#,##0" sourceLinked="1"/>
        <c:tickLblPos val="nextTo"/>
        <c:txPr>
          <a:bodyPr/>
          <a:lstStyle/>
          <a:p>
            <a:pPr>
              <a:defRPr sz="700"/>
            </a:pPr>
            <a:endParaRPr lang="es-ES"/>
          </a:p>
        </c:txPr>
        <c:crossAx val="74847744"/>
        <c:crosses val="autoZero"/>
        <c:crossBetween val="midCat"/>
      </c:valAx>
      <c:spPr>
        <a:noFill/>
        <a:ln>
          <a:noFill/>
        </a:ln>
      </c:spPr>
    </c:plotArea>
    <c:plotVisOnly val="1"/>
    <c:dispBlanksAs val="zero"/>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0501610932118702"/>
          <c:y val="0.18721694677279929"/>
          <c:w val="0.37955945274373309"/>
          <c:h val="0.81699037620297565"/>
        </c:manualLayout>
      </c:layout>
      <c:pieChart>
        <c:varyColors val="1"/>
        <c:ser>
          <c:idx val="0"/>
          <c:order val="0"/>
          <c:spPr>
            <a:solidFill>
              <a:srgbClr val="FFC000"/>
            </a:solidFill>
          </c:spPr>
          <c:dPt>
            <c:idx val="0"/>
            <c:spPr>
              <a:solidFill>
                <a:srgbClr val="96AE2B"/>
              </a:solidFill>
            </c:spPr>
          </c:dPt>
          <c:dLbls>
            <c:dLbl>
              <c:idx val="0"/>
              <c:layout>
                <c:manualLayout>
                  <c:x val="-0.11256354307516027"/>
                  <c:y val="-0.14504663450372762"/>
                </c:manualLayout>
              </c:layout>
              <c:tx>
                <c:rich>
                  <a:bodyPr/>
                  <a:lstStyle/>
                  <a:p>
                    <a:r>
                      <a:rPr lang="en-US" dirty="0" err="1"/>
                      <a:t>Temporales</a:t>
                    </a:r>
                    <a:r>
                      <a:rPr lang="en-US" dirty="0"/>
                      <a:t> </a:t>
                    </a:r>
                    <a:r>
                      <a:rPr lang="en-US" dirty="0" smtClean="0"/>
                      <a:t>90,9</a:t>
                    </a:r>
                    <a:endParaRPr lang="en-US" dirty="0"/>
                  </a:p>
                </c:rich>
              </c:tx>
              <c:showVal val="1"/>
              <c:showCatName val="1"/>
              <c:separator> </c:separator>
            </c:dLbl>
            <c:dLbl>
              <c:idx val="1"/>
              <c:layout>
                <c:manualLayout>
                  <c:x val="5.5525334583420273E-2"/>
                  <c:y val="9.2582817811371499E-3"/>
                </c:manualLayout>
              </c:layout>
              <c:tx>
                <c:rich>
                  <a:bodyPr/>
                  <a:lstStyle/>
                  <a:p>
                    <a:r>
                      <a:rPr lang="en-US" dirty="0" err="1"/>
                      <a:t>Indefinidos</a:t>
                    </a:r>
                    <a:r>
                      <a:rPr lang="en-US" dirty="0"/>
                      <a:t> </a:t>
                    </a:r>
                    <a:r>
                      <a:rPr lang="en-US" dirty="0" smtClean="0"/>
                      <a:t>9,1</a:t>
                    </a:r>
                    <a:endParaRPr lang="en-US" dirty="0"/>
                  </a:p>
                </c:rich>
              </c:tx>
              <c:showVal val="1"/>
              <c:showCatName val="1"/>
              <c:separator> </c:separator>
            </c:dLbl>
            <c:showVal val="1"/>
            <c:showCatName val="1"/>
            <c:separator> </c:separator>
            <c:showLeaderLines val="1"/>
          </c:dLbls>
          <c:cat>
            <c:strRef>
              <c:f>Contratación!$G$25:$G$26</c:f>
              <c:strCache>
                <c:ptCount val="2"/>
                <c:pt idx="0">
                  <c:v>Temporales</c:v>
                </c:pt>
                <c:pt idx="1">
                  <c:v>Indefinidos</c:v>
                </c:pt>
              </c:strCache>
            </c:strRef>
          </c:cat>
          <c:val>
            <c:numRef>
              <c:f>Contratación!$K$25:$K$26</c:f>
              <c:numCache>
                <c:formatCode>0.0</c:formatCode>
                <c:ptCount val="2"/>
                <c:pt idx="0">
                  <c:v>90.285788348129728</c:v>
                </c:pt>
                <c:pt idx="1">
                  <c:v>9.7142116518696131</c:v>
                </c:pt>
              </c:numCache>
            </c:numRef>
          </c:val>
        </c:ser>
        <c:firstSliceAng val="0"/>
      </c:pieChart>
    </c:plotArea>
    <c:plotVisOnly val="1"/>
    <c:dispBlanksAs val="zero"/>
  </c:chart>
  <c:txPr>
    <a:bodyPr/>
    <a:lstStyle/>
    <a:p>
      <a:pPr>
        <a:defRPr sz="800"/>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percentStacked"/>
        <c:ser>
          <c:idx val="0"/>
          <c:order val="0"/>
          <c:tx>
            <c:strRef>
              <c:f>Contratación!$J$22</c:f>
              <c:strCache>
                <c:ptCount val="1"/>
                <c:pt idx="0">
                  <c:v>Agricultura</c:v>
                </c:pt>
              </c:strCache>
            </c:strRef>
          </c:tx>
          <c:dLbls>
            <c:dLbl>
              <c:idx val="0"/>
              <c:layout>
                <c:manualLayout>
                  <c:x val="0.29762318075769373"/>
                  <c:y val="9.2592592592592744E-3"/>
                </c:manualLayout>
              </c:layout>
              <c:tx>
                <c:rich>
                  <a:bodyPr/>
                  <a:lstStyle/>
                  <a:p>
                    <a:pPr>
                      <a:defRPr sz="800"/>
                    </a:pPr>
                    <a:r>
                      <a:rPr lang="en-US" sz="800" dirty="0" smtClean="0"/>
                      <a:t>Sector</a:t>
                    </a:r>
                    <a:r>
                      <a:rPr lang="en-US" sz="800" baseline="0" dirty="0" smtClean="0"/>
                      <a:t> primario</a:t>
                    </a:r>
                    <a:r>
                      <a:rPr lang="en-US" sz="800" dirty="0" smtClean="0"/>
                      <a:t>1,5</a:t>
                    </a:r>
                    <a:endParaRPr lang="en-US" sz="800" dirty="0"/>
                  </a:p>
                </c:rich>
              </c:tx>
              <c:spPr/>
              <c:showVal val="1"/>
            </c:dLbl>
            <c:showVal val="1"/>
          </c:dLbls>
          <c:cat>
            <c:strLit>
              <c:ptCount val="1"/>
              <c:pt idx="0">
                <c:v>Contratación por sectores</c:v>
              </c:pt>
            </c:strLit>
          </c:cat>
          <c:val>
            <c:numRef>
              <c:f>Contratación!$J$21</c:f>
              <c:numCache>
                <c:formatCode>0.0</c:formatCode>
                <c:ptCount val="1"/>
                <c:pt idx="0">
                  <c:v>1.4757122361139579</c:v>
                </c:pt>
              </c:numCache>
            </c:numRef>
          </c:val>
        </c:ser>
        <c:ser>
          <c:idx val="1"/>
          <c:order val="1"/>
          <c:tx>
            <c:strRef>
              <c:f>Contratación!$K$22</c:f>
              <c:strCache>
                <c:ptCount val="1"/>
                <c:pt idx="0">
                  <c:v>Industria</c:v>
                </c:pt>
              </c:strCache>
            </c:strRef>
          </c:tx>
          <c:dLbls>
            <c:dLbl>
              <c:idx val="0"/>
              <c:layout>
                <c:manualLayout>
                  <c:x val="0.31075887401399865"/>
                  <c:y val="-0.13425925925925936"/>
                </c:manualLayout>
              </c:layout>
              <c:tx>
                <c:rich>
                  <a:bodyPr/>
                  <a:lstStyle/>
                  <a:p>
                    <a:r>
                      <a:rPr lang="en-US" dirty="0" err="1"/>
                      <a:t>Industria</a:t>
                    </a:r>
                    <a:r>
                      <a:rPr lang="en-US" dirty="0"/>
                      <a:t>
</a:t>
                    </a:r>
                    <a:r>
                      <a:rPr lang="en-US" dirty="0" smtClean="0"/>
                      <a:t>1,2</a:t>
                    </a:r>
                    <a:endParaRPr lang="en-US" dirty="0"/>
                  </a:p>
                </c:rich>
              </c:tx>
              <c:showVal val="1"/>
              <c:showSerName val="1"/>
              <c:separator>
</c:separator>
            </c:dLbl>
            <c:txPr>
              <a:bodyPr/>
              <a:lstStyle/>
              <a:p>
                <a:pPr>
                  <a:defRPr sz="800"/>
                </a:pPr>
                <a:endParaRPr lang="es-ES"/>
              </a:p>
            </c:txPr>
            <c:showVal val="1"/>
            <c:showSerName val="1"/>
            <c:separator>
</c:separator>
          </c:dLbls>
          <c:cat>
            <c:strLit>
              <c:ptCount val="1"/>
              <c:pt idx="0">
                <c:v>Contratación por sectores</c:v>
              </c:pt>
            </c:strLit>
          </c:cat>
          <c:val>
            <c:numRef>
              <c:f>Contratación!$K$21</c:f>
              <c:numCache>
                <c:formatCode>0.0</c:formatCode>
                <c:ptCount val="1"/>
                <c:pt idx="0">
                  <c:v>2.6234884197581421</c:v>
                </c:pt>
              </c:numCache>
            </c:numRef>
          </c:val>
        </c:ser>
        <c:ser>
          <c:idx val="2"/>
          <c:order val="2"/>
          <c:tx>
            <c:strRef>
              <c:f>Contratación!$L$22</c:f>
              <c:strCache>
                <c:ptCount val="1"/>
                <c:pt idx="0">
                  <c:v>Construcción</c:v>
                </c:pt>
              </c:strCache>
            </c:strRef>
          </c:tx>
          <c:spPr>
            <a:solidFill>
              <a:srgbClr val="FFC000"/>
            </a:solidFill>
          </c:spPr>
          <c:dLbls>
            <c:dLbl>
              <c:idx val="0"/>
              <c:layout>
                <c:manualLayout>
                  <c:x val="0.31353634318409096"/>
                  <c:y val="-0.29629629629629628"/>
                </c:manualLayout>
              </c:layout>
              <c:tx>
                <c:rich>
                  <a:bodyPr/>
                  <a:lstStyle/>
                  <a:p>
                    <a:r>
                      <a:rPr lang="en-US" dirty="0" err="1"/>
                      <a:t>Construcción</a:t>
                    </a:r>
                    <a:r>
                      <a:rPr lang="en-US" dirty="0"/>
                      <a:t>
</a:t>
                    </a:r>
                    <a:r>
                      <a:rPr lang="en-US" dirty="0" smtClean="0"/>
                      <a:t>1,7</a:t>
                    </a:r>
                    <a:endParaRPr lang="en-US" dirty="0"/>
                  </a:p>
                </c:rich>
              </c:tx>
              <c:showVal val="1"/>
              <c:showSerName val="1"/>
              <c:separator>
</c:separator>
            </c:dLbl>
            <c:txPr>
              <a:bodyPr/>
              <a:lstStyle/>
              <a:p>
                <a:pPr>
                  <a:defRPr sz="800"/>
                </a:pPr>
                <a:endParaRPr lang="es-ES"/>
              </a:p>
            </c:txPr>
            <c:showVal val="1"/>
            <c:showSerName val="1"/>
            <c:separator>
</c:separator>
          </c:dLbls>
          <c:cat>
            <c:strLit>
              <c:ptCount val="1"/>
              <c:pt idx="0">
                <c:v>Contratación por sectores</c:v>
              </c:pt>
            </c:strLit>
          </c:cat>
          <c:val>
            <c:numRef>
              <c:f>Contratación!$L$21</c:f>
              <c:numCache>
                <c:formatCode>0.0</c:formatCode>
                <c:ptCount val="1"/>
                <c:pt idx="0">
                  <c:v>3.5253125640500111</c:v>
                </c:pt>
              </c:numCache>
            </c:numRef>
          </c:val>
        </c:ser>
        <c:ser>
          <c:idx val="3"/>
          <c:order val="3"/>
          <c:tx>
            <c:strRef>
              <c:f>Contratación!$M$22</c:f>
              <c:strCache>
                <c:ptCount val="1"/>
                <c:pt idx="0">
                  <c:v>Servicios</c:v>
                </c:pt>
              </c:strCache>
            </c:strRef>
          </c:tx>
          <c:spPr>
            <a:solidFill>
              <a:srgbClr val="9BBB59"/>
            </a:solidFill>
          </c:spPr>
          <c:dLbls>
            <c:dLbl>
              <c:idx val="0"/>
              <c:layout>
                <c:manualLayout>
                  <c:x val="0.27204572755804912"/>
                  <c:y val="-0.13425925925925927"/>
                </c:manualLayout>
              </c:layout>
              <c:tx>
                <c:rich>
                  <a:bodyPr/>
                  <a:lstStyle/>
                  <a:p>
                    <a:pPr>
                      <a:defRPr sz="800"/>
                    </a:pPr>
                    <a:r>
                      <a:rPr lang="en-US" dirty="0" err="1"/>
                      <a:t>Servicios</a:t>
                    </a:r>
                    <a:r>
                      <a:rPr lang="en-US" dirty="0"/>
                      <a:t>
</a:t>
                    </a:r>
                    <a:r>
                      <a:rPr lang="en-US" dirty="0" smtClean="0"/>
                      <a:t>95,3</a:t>
                    </a:r>
                    <a:endParaRPr lang="en-US" dirty="0"/>
                  </a:p>
                </c:rich>
              </c:tx>
              <c:spPr/>
              <c:showVal val="1"/>
              <c:showSerName val="1"/>
              <c:separator>
</c:separator>
            </c:dLbl>
            <c:showVal val="1"/>
          </c:dLbls>
          <c:cat>
            <c:strLit>
              <c:ptCount val="1"/>
              <c:pt idx="0">
                <c:v>Contratación por sectores</c:v>
              </c:pt>
            </c:strLit>
          </c:cat>
          <c:val>
            <c:numRef>
              <c:f>Contratación!$M$21</c:f>
              <c:numCache>
                <c:formatCode>0.0</c:formatCode>
                <c:ptCount val="1"/>
                <c:pt idx="0">
                  <c:v>92.375486780077878</c:v>
                </c:pt>
              </c:numCache>
            </c:numRef>
          </c:val>
        </c:ser>
        <c:overlap val="100"/>
        <c:axId val="78169984"/>
        <c:axId val="78171520"/>
      </c:barChart>
      <c:catAx>
        <c:axId val="78169984"/>
        <c:scaling>
          <c:orientation val="minMax"/>
        </c:scaling>
        <c:delete val="1"/>
        <c:axPos val="b"/>
        <c:numFmt formatCode="0.0" sourceLinked="1"/>
        <c:tickLblPos val="none"/>
        <c:crossAx val="78171520"/>
        <c:crosses val="autoZero"/>
        <c:auto val="1"/>
        <c:lblAlgn val="ctr"/>
        <c:lblOffset val="100"/>
      </c:catAx>
      <c:valAx>
        <c:axId val="78171520"/>
        <c:scaling>
          <c:orientation val="minMax"/>
          <c:max val="1"/>
          <c:min val="0"/>
        </c:scaling>
        <c:delete val="1"/>
        <c:axPos val="l"/>
        <c:numFmt formatCode="0%" sourceLinked="1"/>
        <c:tickLblPos val="none"/>
        <c:crossAx val="78169984"/>
        <c:crosses val="autoZero"/>
        <c:crossBetween val="between"/>
        <c:majorUnit val="0.2"/>
      </c:valAx>
      <c:spPr>
        <a:noFill/>
        <a:ln>
          <a:noFill/>
        </a:ln>
      </c:spPr>
    </c:plotArea>
    <c:plotVisOnly val="1"/>
    <c:dispBlanksAs val="gap"/>
  </c:chart>
  <c:spPr>
    <a:noFill/>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3.0555555555555582E-2"/>
          <c:y val="5.0925925925925923E-2"/>
          <c:w val="0.42186176727909386"/>
          <c:h val="0.83309419655876771"/>
        </c:manualLayout>
      </c:layout>
      <c:barChart>
        <c:barDir val="col"/>
        <c:grouping val="percentStacked"/>
        <c:ser>
          <c:idx val="0"/>
          <c:order val="0"/>
          <c:tx>
            <c:strRef>
              <c:f>'Afiliación y empleo'!$Q$58</c:f>
              <c:strCache>
                <c:ptCount val="1"/>
                <c:pt idx="0">
                  <c:v>Agricultura</c:v>
                </c:pt>
              </c:strCache>
            </c:strRef>
          </c:tx>
          <c:dLbls>
            <c:showVal val="1"/>
          </c:dLbls>
          <c:cat>
            <c:strLit>
              <c:ptCount val="1"/>
              <c:pt idx="0">
                <c:v>Establecimientos</c:v>
              </c:pt>
            </c:strLit>
          </c:cat>
          <c:val>
            <c:numRef>
              <c:f>'Afiliación y empleo'!$Q$60</c:f>
              <c:numCache>
                <c:formatCode>0.0</c:formatCode>
                <c:ptCount val="1"/>
                <c:pt idx="0">
                  <c:v>4.8107255520504726</c:v>
                </c:pt>
              </c:numCache>
            </c:numRef>
          </c:val>
        </c:ser>
        <c:ser>
          <c:idx val="1"/>
          <c:order val="1"/>
          <c:tx>
            <c:strRef>
              <c:f>'Afiliación y empleo'!$R$58</c:f>
              <c:strCache>
                <c:ptCount val="1"/>
                <c:pt idx="0">
                  <c:v>Industria</c:v>
                </c:pt>
              </c:strCache>
            </c:strRef>
          </c:tx>
          <c:spPr>
            <a:solidFill>
              <a:srgbClr val="8EB4E3"/>
            </a:solidFill>
          </c:spPr>
          <c:dLbls>
            <c:showVal val="1"/>
          </c:dLbls>
          <c:cat>
            <c:strLit>
              <c:ptCount val="1"/>
              <c:pt idx="0">
                <c:v>Establecimientos</c:v>
              </c:pt>
            </c:strLit>
          </c:cat>
          <c:val>
            <c:numRef>
              <c:f>'Afiliación y empleo'!$R$60</c:f>
              <c:numCache>
                <c:formatCode>0.0</c:formatCode>
                <c:ptCount val="1"/>
                <c:pt idx="0">
                  <c:v>3.7854889589905372</c:v>
                </c:pt>
              </c:numCache>
            </c:numRef>
          </c:val>
        </c:ser>
        <c:ser>
          <c:idx val="2"/>
          <c:order val="2"/>
          <c:tx>
            <c:strRef>
              <c:f>'Afiliación y empleo'!$S$58</c:f>
              <c:strCache>
                <c:ptCount val="1"/>
                <c:pt idx="0">
                  <c:v>Construcción</c:v>
                </c:pt>
              </c:strCache>
            </c:strRef>
          </c:tx>
          <c:spPr>
            <a:solidFill>
              <a:srgbClr val="FFC000"/>
            </a:solidFill>
          </c:spPr>
          <c:dLbls>
            <c:showVal val="1"/>
          </c:dLbls>
          <c:cat>
            <c:strLit>
              <c:ptCount val="1"/>
              <c:pt idx="0">
                <c:v>Establecimientos</c:v>
              </c:pt>
            </c:strLit>
          </c:cat>
          <c:val>
            <c:numRef>
              <c:f>'Afiliación y empleo'!$S$60</c:f>
              <c:numCache>
                <c:formatCode>0.0</c:formatCode>
                <c:ptCount val="1"/>
                <c:pt idx="0">
                  <c:v>12.539432176656153</c:v>
                </c:pt>
              </c:numCache>
            </c:numRef>
          </c:val>
        </c:ser>
        <c:ser>
          <c:idx val="3"/>
          <c:order val="3"/>
          <c:tx>
            <c:strRef>
              <c:f>'Afiliación y empleo'!$T$58</c:f>
              <c:strCache>
                <c:ptCount val="1"/>
                <c:pt idx="0">
                  <c:v>Servicios</c:v>
                </c:pt>
              </c:strCache>
            </c:strRef>
          </c:tx>
          <c:spPr>
            <a:solidFill>
              <a:srgbClr val="96AE2B"/>
            </a:solidFill>
          </c:spPr>
          <c:dLbls>
            <c:showVal val="1"/>
          </c:dLbls>
          <c:cat>
            <c:strLit>
              <c:ptCount val="1"/>
              <c:pt idx="0">
                <c:v>Establecimientos</c:v>
              </c:pt>
            </c:strLit>
          </c:cat>
          <c:val>
            <c:numRef>
              <c:f>'Afiliación y empleo'!$T$60</c:f>
              <c:numCache>
                <c:formatCode>0.0</c:formatCode>
                <c:ptCount val="1"/>
                <c:pt idx="0">
                  <c:v>78.864353312302839</c:v>
                </c:pt>
              </c:numCache>
            </c:numRef>
          </c:val>
        </c:ser>
        <c:gapWidth val="0"/>
        <c:overlap val="100"/>
        <c:axId val="80439552"/>
        <c:axId val="80457728"/>
      </c:barChart>
      <c:catAx>
        <c:axId val="80439552"/>
        <c:scaling>
          <c:orientation val="minMax"/>
        </c:scaling>
        <c:axPos val="b"/>
        <c:tickLblPos val="nextTo"/>
        <c:crossAx val="80457728"/>
        <c:crosses val="autoZero"/>
        <c:auto val="1"/>
        <c:lblAlgn val="ctr"/>
        <c:lblOffset val="100"/>
      </c:catAx>
      <c:valAx>
        <c:axId val="80457728"/>
        <c:scaling>
          <c:orientation val="minMax"/>
          <c:max val="1"/>
          <c:min val="0"/>
        </c:scaling>
        <c:delete val="1"/>
        <c:axPos val="l"/>
        <c:numFmt formatCode="0%" sourceLinked="1"/>
        <c:tickLblPos val="none"/>
        <c:crossAx val="80439552"/>
        <c:crosses val="autoZero"/>
        <c:crossBetween val="between"/>
        <c:majorUnit val="0.2"/>
      </c:valAx>
      <c:spPr>
        <a:noFill/>
        <a:ln w="25400">
          <a:noFill/>
        </a:ln>
      </c:spPr>
    </c:plotArea>
    <c:legend>
      <c:legendPos val="r"/>
      <c:layout>
        <c:manualLayout>
          <c:xMode val="edge"/>
          <c:yMode val="edge"/>
          <c:x val="0.48297287839020536"/>
          <c:y val="0.35108413531642085"/>
          <c:w val="0.26901232663478669"/>
          <c:h val="0.33486876640420377"/>
        </c:manualLayout>
      </c:layout>
      <c:txPr>
        <a:bodyPr/>
        <a:lstStyle/>
        <a:p>
          <a:pPr>
            <a:defRPr sz="800" baseline="0"/>
          </a:pPr>
          <a:endParaRPr lang="es-ES"/>
        </a:p>
      </c:txPr>
    </c:legend>
    <c:plotVisOnly val="1"/>
    <c:dispBlanksAs val="gap"/>
  </c:chart>
  <c:spPr>
    <a:no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hart>
    <c:plotArea>
      <c:layout/>
      <c:barChart>
        <c:barDir val="col"/>
        <c:grouping val="percentStacked"/>
        <c:ser>
          <c:idx val="0"/>
          <c:order val="0"/>
          <c:tx>
            <c:strRef>
              <c:f>'Afiliación y empleo'!$Q$63</c:f>
              <c:strCache>
                <c:ptCount val="1"/>
                <c:pt idx="0">
                  <c:v>Agricultura, ganadería y pesca</c:v>
                </c:pt>
              </c:strCache>
            </c:strRef>
          </c:tx>
          <c:dLbls>
            <c:showVal val="1"/>
          </c:dLbls>
          <c:cat>
            <c:strRef>
              <c:f>'Afiliación y empleo'!$A$61</c:f>
              <c:strCache>
                <c:ptCount val="1"/>
                <c:pt idx="0">
                  <c:v>Personas empleadas</c:v>
                </c:pt>
              </c:strCache>
            </c:strRef>
          </c:cat>
          <c:val>
            <c:numRef>
              <c:f>'Afiliación y empleo'!$Q$65</c:f>
              <c:numCache>
                <c:formatCode>0.0</c:formatCode>
                <c:ptCount val="1"/>
                <c:pt idx="0">
                  <c:v>8.7221095334685597</c:v>
                </c:pt>
              </c:numCache>
            </c:numRef>
          </c:val>
        </c:ser>
        <c:ser>
          <c:idx val="1"/>
          <c:order val="1"/>
          <c:tx>
            <c:strRef>
              <c:f>'Afiliación y empleo'!$R$63</c:f>
              <c:strCache>
                <c:ptCount val="1"/>
                <c:pt idx="0">
                  <c:v>Industria, energía y saneamiento</c:v>
                </c:pt>
              </c:strCache>
            </c:strRef>
          </c:tx>
          <c:spPr>
            <a:solidFill>
              <a:srgbClr val="8EB4E3"/>
            </a:solidFill>
          </c:spPr>
          <c:dLbls>
            <c:showVal val="1"/>
          </c:dLbls>
          <c:cat>
            <c:strRef>
              <c:f>'Afiliación y empleo'!$A$61</c:f>
              <c:strCache>
                <c:ptCount val="1"/>
                <c:pt idx="0">
                  <c:v>Personas empleadas</c:v>
                </c:pt>
              </c:strCache>
            </c:strRef>
          </c:cat>
          <c:val>
            <c:numRef>
              <c:f>'Afiliación y empleo'!$R$65</c:f>
              <c:numCache>
                <c:formatCode>0.0</c:formatCode>
                <c:ptCount val="1"/>
                <c:pt idx="0">
                  <c:v>2.5918413342348425</c:v>
                </c:pt>
              </c:numCache>
            </c:numRef>
          </c:val>
        </c:ser>
        <c:ser>
          <c:idx val="2"/>
          <c:order val="2"/>
          <c:tx>
            <c:strRef>
              <c:f>'Afiliación y empleo'!$S$63</c:f>
              <c:strCache>
                <c:ptCount val="1"/>
                <c:pt idx="0">
                  <c:v>Construcción</c:v>
                </c:pt>
              </c:strCache>
            </c:strRef>
          </c:tx>
          <c:spPr>
            <a:solidFill>
              <a:srgbClr val="FFC000"/>
            </a:solidFill>
          </c:spPr>
          <c:dLbls>
            <c:showVal val="1"/>
          </c:dLbls>
          <c:cat>
            <c:strRef>
              <c:f>'Afiliación y empleo'!$A$61</c:f>
              <c:strCache>
                <c:ptCount val="1"/>
                <c:pt idx="0">
                  <c:v>Personas empleadas</c:v>
                </c:pt>
              </c:strCache>
            </c:strRef>
          </c:cat>
          <c:val>
            <c:numRef>
              <c:f>'Afiliación y empleo'!$S$65</c:f>
              <c:numCache>
                <c:formatCode>0.0</c:formatCode>
                <c:ptCount val="1"/>
                <c:pt idx="0">
                  <c:v>5.2512959206671184</c:v>
                </c:pt>
              </c:numCache>
            </c:numRef>
          </c:val>
        </c:ser>
        <c:ser>
          <c:idx val="3"/>
          <c:order val="3"/>
          <c:tx>
            <c:strRef>
              <c:f>'Afiliación y empleo'!$T$63</c:f>
              <c:strCache>
                <c:ptCount val="1"/>
                <c:pt idx="0">
                  <c:v>Servicios</c:v>
                </c:pt>
              </c:strCache>
            </c:strRef>
          </c:tx>
          <c:dPt>
            <c:idx val="0"/>
            <c:spPr>
              <a:solidFill>
                <a:srgbClr val="96AE2B"/>
              </a:solidFill>
            </c:spPr>
          </c:dPt>
          <c:dLbls>
            <c:dLbl>
              <c:idx val="0"/>
              <c:spPr/>
              <c:txPr>
                <a:bodyPr/>
                <a:lstStyle/>
                <a:p>
                  <a:pPr>
                    <a:defRPr sz="900" baseline="0"/>
                  </a:pPr>
                  <a:endParaRPr lang="es-ES"/>
                </a:p>
              </c:txPr>
            </c:dLbl>
            <c:showVal val="1"/>
          </c:dLbls>
          <c:cat>
            <c:strRef>
              <c:f>'Afiliación y empleo'!$A$61</c:f>
              <c:strCache>
                <c:ptCount val="1"/>
                <c:pt idx="0">
                  <c:v>Personas empleadas</c:v>
                </c:pt>
              </c:strCache>
            </c:strRef>
          </c:cat>
          <c:val>
            <c:numRef>
              <c:f>'Afiliación y empleo'!$T$65</c:f>
              <c:numCache>
                <c:formatCode>0.0</c:formatCode>
                <c:ptCount val="1"/>
                <c:pt idx="0">
                  <c:v>83.43475321162947</c:v>
                </c:pt>
              </c:numCache>
            </c:numRef>
          </c:val>
        </c:ser>
        <c:gapWidth val="0"/>
        <c:overlap val="100"/>
        <c:axId val="80519168"/>
        <c:axId val="80520704"/>
      </c:barChart>
      <c:catAx>
        <c:axId val="80519168"/>
        <c:scaling>
          <c:orientation val="minMax"/>
        </c:scaling>
        <c:axPos val="b"/>
        <c:tickLblPos val="nextTo"/>
        <c:crossAx val="80520704"/>
        <c:crosses val="autoZero"/>
        <c:auto val="1"/>
        <c:lblAlgn val="ctr"/>
        <c:lblOffset val="100"/>
      </c:catAx>
      <c:valAx>
        <c:axId val="80520704"/>
        <c:scaling>
          <c:orientation val="minMax"/>
          <c:max val="1"/>
          <c:min val="0"/>
        </c:scaling>
        <c:delete val="1"/>
        <c:axPos val="l"/>
        <c:numFmt formatCode="0%" sourceLinked="1"/>
        <c:tickLblPos val="none"/>
        <c:crossAx val="80519168"/>
        <c:crosses val="autoZero"/>
        <c:crossBetween val="between"/>
        <c:majorUnit val="0.2"/>
      </c:valAx>
      <c:spPr>
        <a:noFill/>
        <a:ln w="25400">
          <a:noFill/>
        </a:ln>
      </c:spPr>
    </c:plotArea>
    <c:plotVisOnly val="1"/>
    <c:dispBlanksAs val="gap"/>
  </c:chart>
  <c:spPr>
    <a:noFill/>
    <a:ln>
      <a:no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A6C39E4-DF51-48CB-983B-988E5A6381EC}" type="datetimeFigureOut">
              <a:rPr lang="es-ES"/>
              <a:pPr>
                <a:defRPr/>
              </a:pPr>
              <a:t>16-04-2018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628C2C3-DC54-48C8-8684-9D8E4060342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0696BBE-218F-4787-A1B8-CD3D91A05203}" type="datetimeFigureOut">
              <a:rPr lang="es-ES"/>
              <a:pPr>
                <a:defRPr/>
              </a:pPr>
              <a:t>16-04-2018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F39C5D3-1908-44D3-A408-64626AA1F44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9"/>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9"/>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1DB15E1-DE28-415B-B255-9CEFBA560DF2}" type="datetimeFigureOut">
              <a:rPr lang="es-ES"/>
              <a:pPr>
                <a:defRPr/>
              </a:pPr>
              <a:t>16-04-2018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12CA03F-7406-4949-9E62-C740473568F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17C9E9C-A002-4BF8-8227-4E39CAE6B009}" type="datetimeFigureOut">
              <a:rPr lang="es-ES"/>
              <a:pPr>
                <a:defRPr/>
              </a:pPr>
              <a:t>16-04-2018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65CDFBF-1F59-426D-AE5E-7B5F3D73423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FBB5AE3-D107-482C-BF9C-58FAC201AC62}" type="datetimeFigureOut">
              <a:rPr lang="es-ES"/>
              <a:pPr>
                <a:defRPr/>
              </a:pPr>
              <a:t>16-04-2018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CEC1EB4-A2AE-4D3D-BD99-84BF9CDA8AA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051EEE5-173B-4F9B-A4C4-48D06508D48F}" type="datetimeFigureOut">
              <a:rPr lang="es-ES"/>
              <a:pPr>
                <a:defRPr/>
              </a:pPr>
              <a:t>16-04-2018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9DC087F-D4E0-4D88-A604-D6CBA202398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BBD5E13-A7C4-4342-848E-3FD6248804E6}" type="datetimeFigureOut">
              <a:rPr lang="es-ES"/>
              <a:pPr>
                <a:defRPr/>
              </a:pPr>
              <a:t>16-04-2018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D875B6B-95F7-4880-BFBD-EC8FA3D9DEA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7C4CC77-71B4-4389-8943-65E0014D7B9A}" type="datetimeFigureOut">
              <a:rPr lang="es-ES"/>
              <a:pPr>
                <a:defRPr/>
              </a:pPr>
              <a:t>16-04-2018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B986941F-EE05-4FBD-8C9E-4AAA81D746D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E6F300A-018D-4E4C-9D4E-38323B517F5E}" type="datetimeFigureOut">
              <a:rPr lang="es-ES"/>
              <a:pPr>
                <a:defRPr/>
              </a:pPr>
              <a:t>16-04-2018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013051D-74E1-42AC-A6F4-D54ADA9A5B0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32E34A6-99CE-4447-B8FC-21EBA63B3E0D}" type="datetimeFigureOut">
              <a:rPr lang="es-ES"/>
              <a:pPr>
                <a:defRPr/>
              </a:pPr>
              <a:t>16-04-2018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ED1D89C-AC86-446D-865F-E3909866C8A9}"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504212-B72C-459F-9AC8-026A9C5437BA}" type="datetimeFigureOut">
              <a:rPr lang="es-ES"/>
              <a:pPr>
                <a:defRPr/>
              </a:pPr>
              <a:t>16-04-2018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395E5EA-DA18-4ECC-9752-4E967940E4A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A8C30D-E538-4EE0-9C2F-6167848F5E68}" type="datetimeFigureOut">
              <a:rPr lang="es-ES"/>
              <a:pPr>
                <a:defRPr/>
              </a:pPr>
              <a:t>16-04-2018</a:t>
            </a:fld>
            <a:endParaRPr lang="es-ES"/>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D672D7D-533E-44FF-B935-E78811F05E4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hdphoto" Target="../media/hdphoto1.wdp"/><Relationship Id="rId3" Type="http://schemas.openxmlformats.org/officeDocument/2006/relationships/hyperlink" Target="http://www.bidasoa-activa.com/es/quienes-somos/departamentos/autoempleo-y-centro-de-empresas/asesoria-y-tutoria-de-iniciativas-empresariales" TargetMode="Externa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ideiakbizirik.com/" TargetMode="External"/><Relationship Id="rId11" Type="http://schemas.openxmlformats.org/officeDocument/2006/relationships/image" Target="../media/image11.jpeg"/><Relationship Id="rId5" Type="http://schemas.openxmlformats.org/officeDocument/2006/relationships/hyperlink" Target="http://www.bidasoa-activa.com/es/quienes-somos/departamentos/autoempleo-y-centro-de-empresas/formacion-para-la-creacion-de-empresas" TargetMode="External"/><Relationship Id="rId15" Type="http://schemas.microsoft.com/office/2007/relationships/hdphoto" Target="../media/hdphoto2.wdp"/><Relationship Id="rId10" Type="http://schemas.openxmlformats.org/officeDocument/2006/relationships/image" Target="../media/image10.jpeg"/><Relationship Id="rId4" Type="http://schemas.openxmlformats.org/officeDocument/2006/relationships/hyperlink" Target="http://www.bidasoa-activa.com/es/quienes-somos/departamentos/autoempleo-y-centro-de-empresas/infraestructuras-a-empresas-de-reciente-creacion" TargetMode="External"/><Relationship Id="rId9" Type="http://schemas.openxmlformats.org/officeDocument/2006/relationships/image" Target="../media/image9.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chart" Target="../charts/chart1.xml"/><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6.png"/><Relationship Id="rId7" Type="http://schemas.openxmlformats.org/officeDocument/2006/relationships/chart" Target="../charts/chart6.xml"/><Relationship Id="rId12" Type="http://schemas.openxmlformats.org/officeDocument/2006/relationships/chart" Target="../charts/chart9.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hart" Target="../charts/chart5.xml"/><Relationship Id="rId11" Type="http://schemas.openxmlformats.org/officeDocument/2006/relationships/chart" Target="../charts/chart8.xml"/><Relationship Id="rId5" Type="http://schemas.openxmlformats.org/officeDocument/2006/relationships/image" Target="../media/image24.png"/><Relationship Id="rId10" Type="http://schemas.openxmlformats.org/officeDocument/2006/relationships/image" Target="../media/image26.jpeg"/><Relationship Id="rId4" Type="http://schemas.openxmlformats.org/officeDocument/2006/relationships/image" Target="../media/image23.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5 Imagen" descr="Recorte de pantalla"/>
          <p:cNvPicPr>
            <a:picLocks noChangeAspect="1"/>
          </p:cNvPicPr>
          <p:nvPr/>
        </p:nvPicPr>
        <p:blipFill>
          <a:blip r:embed="rId2" cstate="print"/>
          <a:srcRect/>
          <a:stretch>
            <a:fillRect/>
          </a:stretch>
        </p:blipFill>
        <p:spPr bwMode="auto">
          <a:xfrm>
            <a:off x="0" y="3175"/>
            <a:ext cx="9906000" cy="1287463"/>
          </a:xfrm>
          <a:prstGeom prst="rect">
            <a:avLst/>
          </a:prstGeom>
          <a:noFill/>
          <a:ln w="9525">
            <a:noFill/>
            <a:miter lim="800000"/>
            <a:headEnd/>
            <a:tailEnd/>
          </a:ln>
        </p:spPr>
      </p:pic>
      <p:pic>
        <p:nvPicPr>
          <p:cNvPr id="13315" name="4 Imagen" descr="Recorte de pantalla"/>
          <p:cNvPicPr>
            <a:picLocks noChangeAspect="1"/>
          </p:cNvPicPr>
          <p:nvPr/>
        </p:nvPicPr>
        <p:blipFill>
          <a:blip r:embed="rId3" cstate="print"/>
          <a:srcRect/>
          <a:stretch>
            <a:fillRect/>
          </a:stretch>
        </p:blipFill>
        <p:spPr bwMode="auto">
          <a:xfrm>
            <a:off x="195263" y="80963"/>
            <a:ext cx="1625600" cy="1030287"/>
          </a:xfrm>
          <a:prstGeom prst="rect">
            <a:avLst/>
          </a:prstGeom>
          <a:noFill/>
          <a:ln w="9525">
            <a:noFill/>
            <a:miter lim="800000"/>
            <a:headEnd/>
            <a:tailEnd/>
          </a:ln>
        </p:spPr>
      </p:pic>
      <p:pic>
        <p:nvPicPr>
          <p:cNvPr id="13316" name="6 Imagen" descr="Recorte de pantalla"/>
          <p:cNvPicPr>
            <a:picLocks noChangeAspect="1"/>
          </p:cNvPicPr>
          <p:nvPr/>
        </p:nvPicPr>
        <p:blipFill>
          <a:blip r:embed="rId4" cstate="print"/>
          <a:srcRect/>
          <a:stretch>
            <a:fillRect/>
          </a:stretch>
        </p:blipFill>
        <p:spPr bwMode="auto">
          <a:xfrm>
            <a:off x="8385175" y="80963"/>
            <a:ext cx="1306513" cy="1019175"/>
          </a:xfrm>
          <a:prstGeom prst="rect">
            <a:avLst/>
          </a:prstGeom>
          <a:noFill/>
          <a:ln w="9525">
            <a:noFill/>
            <a:miter lim="800000"/>
            <a:headEnd/>
            <a:tailEnd/>
          </a:ln>
        </p:spPr>
      </p:pic>
      <p:sp>
        <p:nvSpPr>
          <p:cNvPr id="13317" name="8 CuadroTexto"/>
          <p:cNvSpPr txBox="1">
            <a:spLocks noChangeArrowheads="1"/>
          </p:cNvSpPr>
          <p:nvPr/>
        </p:nvSpPr>
        <p:spPr bwMode="auto">
          <a:xfrm>
            <a:off x="6642100" y="792163"/>
            <a:ext cx="1434047" cy="307777"/>
          </a:xfrm>
          <a:prstGeom prst="rect">
            <a:avLst/>
          </a:prstGeom>
          <a:noFill/>
          <a:ln w="9525">
            <a:noFill/>
            <a:miter lim="800000"/>
            <a:headEnd/>
            <a:tailEnd/>
          </a:ln>
        </p:spPr>
        <p:txBody>
          <a:bodyPr wrap="none">
            <a:spAutoFit/>
          </a:bodyPr>
          <a:lstStyle/>
          <a:p>
            <a:r>
              <a:rPr lang="es-ES_tradnl" sz="1200" dirty="0">
                <a:latin typeface="Calibri" pitchFamily="34" charset="0"/>
              </a:rPr>
              <a:t>NOTA TEMÁTICA </a:t>
            </a:r>
            <a:r>
              <a:rPr lang="es-ES_tradnl" sz="1400" dirty="0" smtClean="0">
                <a:solidFill>
                  <a:srgbClr val="FFFF00"/>
                </a:solidFill>
                <a:latin typeface="Calibri" pitchFamily="34" charset="0"/>
              </a:rPr>
              <a:t>04</a:t>
            </a:r>
            <a:endParaRPr lang="es-ES" sz="1400" dirty="0">
              <a:solidFill>
                <a:srgbClr val="FFFF00"/>
              </a:solidFill>
              <a:latin typeface="Calibri" pitchFamily="34" charset="0"/>
            </a:endParaRPr>
          </a:p>
        </p:txBody>
      </p:sp>
      <p:sp>
        <p:nvSpPr>
          <p:cNvPr id="10" name="9 CuadroTexto"/>
          <p:cNvSpPr txBox="1"/>
          <p:nvPr/>
        </p:nvSpPr>
        <p:spPr>
          <a:xfrm>
            <a:off x="1989138" y="207963"/>
            <a:ext cx="4849404" cy="523220"/>
          </a:xfrm>
          <a:prstGeom prst="rect">
            <a:avLst/>
          </a:prstGeom>
          <a:noFill/>
        </p:spPr>
        <p:txBody>
          <a:bodyPr wrap="none">
            <a:spAutoFit/>
          </a:bodyPr>
          <a:lstStyle/>
          <a:p>
            <a:r>
              <a:rPr lang="es-ES_tradnl" sz="2800" dirty="0" smtClean="0">
                <a:solidFill>
                  <a:srgbClr val="17375E"/>
                </a:solidFill>
                <a:latin typeface="Arial Narrow" pitchFamily="34" charset="0"/>
              </a:rPr>
              <a:t>El empleo en el Bajo Bidasoa, 2017</a:t>
            </a:r>
            <a:endParaRPr lang="es-ES_tradnl" sz="2800" dirty="0">
              <a:solidFill>
                <a:srgbClr val="17375E"/>
              </a:solidFill>
              <a:latin typeface="Arial Narrow" pitchFamily="34" charset="0"/>
            </a:endParaRPr>
          </a:p>
        </p:txBody>
      </p:sp>
      <p:sp>
        <p:nvSpPr>
          <p:cNvPr id="16" name="15 CuadroTexto"/>
          <p:cNvSpPr txBox="1"/>
          <p:nvPr/>
        </p:nvSpPr>
        <p:spPr>
          <a:xfrm>
            <a:off x="5817096" y="1461076"/>
            <a:ext cx="3874592" cy="246221"/>
          </a:xfrm>
          <a:prstGeom prst="rect">
            <a:avLst/>
          </a:prstGeom>
          <a:noFill/>
        </p:spPr>
        <p:txBody>
          <a:bodyPr wrap="square" rtlCol="0">
            <a:spAutoFit/>
          </a:bodyPr>
          <a:lstStyle/>
          <a:p>
            <a:pPr algn="ctr"/>
            <a:r>
              <a:rPr lang="es-ES" sz="1000" b="1" dirty="0" smtClean="0">
                <a:solidFill>
                  <a:srgbClr val="96AE2B"/>
                </a:solidFill>
              </a:rPr>
              <a:t>Tasa de paro en el Bajo Bidasoa, total y por municipio (2017)</a:t>
            </a:r>
            <a:endParaRPr lang="es-ES" sz="1000" b="1" dirty="0">
              <a:solidFill>
                <a:srgbClr val="96AE2B"/>
              </a:solidFill>
            </a:endParaRPr>
          </a:p>
        </p:txBody>
      </p:sp>
      <p:sp>
        <p:nvSpPr>
          <p:cNvPr id="13" name="12 CuadroTexto"/>
          <p:cNvSpPr txBox="1"/>
          <p:nvPr/>
        </p:nvSpPr>
        <p:spPr>
          <a:xfrm>
            <a:off x="272480" y="1442680"/>
            <a:ext cx="5333801" cy="2862322"/>
          </a:xfrm>
          <a:prstGeom prst="rect">
            <a:avLst/>
          </a:prstGeom>
          <a:noFill/>
        </p:spPr>
        <p:txBody>
          <a:bodyPr wrap="square" rtlCol="0">
            <a:spAutoFit/>
          </a:bodyPr>
          <a:lstStyle/>
          <a:p>
            <a:pPr algn="just"/>
            <a:r>
              <a:rPr lang="es-ES" sz="1000" dirty="0" smtClean="0"/>
              <a:t>La comarca del Bidasoa finaliza 2017 con una tasa de paro inferior a la de principios de año. En concreto, la tasa de desempleo en la comarca en diciembre de 2017 alcanza el 11,5%, lo que supone una reducción de 1,6 puntos porcentuales respecto al mes de enero de 2017.  No obstante, y a pesar de esta leve mejoría, el paro en la comarca todavía se sitúa por encima de la media de </a:t>
            </a:r>
            <a:r>
              <a:rPr lang="es-ES" sz="1000" dirty="0" err="1" smtClean="0"/>
              <a:t>Gipuzkoa</a:t>
            </a:r>
            <a:r>
              <a:rPr lang="es-ES" sz="1000" dirty="0" smtClean="0"/>
              <a:t> (9,9%) aunque es inferior al conjunto del País Vasco (12,1%).</a:t>
            </a:r>
          </a:p>
          <a:p>
            <a:pPr algn="just"/>
            <a:endParaRPr lang="es-ES" sz="1000" dirty="0"/>
          </a:p>
          <a:p>
            <a:pPr algn="just"/>
            <a:r>
              <a:rPr lang="es-ES" sz="1000" dirty="0" smtClean="0"/>
              <a:t>La evolución del paro a lo largo del año en el Bajo Bidasoa ha ido disminuyendo llegando en diciembre de 2017 a una tasa del 11,5%.</a:t>
            </a:r>
          </a:p>
          <a:p>
            <a:pPr algn="just"/>
            <a:endParaRPr lang="es-ES" sz="1000" dirty="0"/>
          </a:p>
          <a:p>
            <a:pPr algn="just"/>
            <a:r>
              <a:rPr lang="es-ES" sz="1000" dirty="0" smtClean="0"/>
              <a:t>Por municipios, la afección del paro ha sido mayor en Irun, finalizando el año 2017 con una tasa de paro del 12,5%, y 8,1% en Hondarribia.</a:t>
            </a:r>
          </a:p>
          <a:p>
            <a:pPr algn="just"/>
            <a:endParaRPr lang="es-ES" sz="1000" dirty="0"/>
          </a:p>
          <a:p>
            <a:pPr algn="just"/>
            <a:r>
              <a:rPr lang="es-ES" sz="1000" dirty="0" smtClean="0"/>
              <a:t>El número total de personas paradas registradas también se ha reducido en la comarca en 2017. En total, a finales del año, 4.275 personas se encuentran dadas de alta en los Servicios de Empleo, 565 personas menos que en enero de 2017 (-11,7%). Del total de la población </a:t>
            </a:r>
            <a:r>
              <a:rPr lang="es-ES" sz="1000" dirty="0" err="1" smtClean="0"/>
              <a:t>bidasotarra</a:t>
            </a:r>
            <a:r>
              <a:rPr lang="es-ES" sz="1000" dirty="0" smtClean="0"/>
              <a:t> desempleada el 85% reside en Irun, mientras que el 15% restante en </a:t>
            </a:r>
            <a:r>
              <a:rPr lang="es-ES" sz="1000" dirty="0"/>
              <a:t>H</a:t>
            </a:r>
            <a:r>
              <a:rPr lang="es-ES" sz="1000" dirty="0" smtClean="0"/>
              <a:t>ondarribia.</a:t>
            </a:r>
          </a:p>
        </p:txBody>
      </p:sp>
      <p:sp>
        <p:nvSpPr>
          <p:cNvPr id="2" name="1 Elipse"/>
          <p:cNvSpPr/>
          <p:nvPr/>
        </p:nvSpPr>
        <p:spPr>
          <a:xfrm>
            <a:off x="436595" y="4262899"/>
            <a:ext cx="2376264" cy="2334453"/>
          </a:xfrm>
          <a:prstGeom prst="ellipse">
            <a:avLst/>
          </a:prstGeom>
          <a:solidFill>
            <a:srgbClr val="96A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22 CuadroTexto"/>
          <p:cNvSpPr txBox="1"/>
          <p:nvPr/>
        </p:nvSpPr>
        <p:spPr>
          <a:xfrm>
            <a:off x="1026252" y="6309900"/>
            <a:ext cx="1498575" cy="215444"/>
          </a:xfrm>
          <a:prstGeom prst="rect">
            <a:avLst/>
          </a:prstGeom>
          <a:noFill/>
        </p:spPr>
        <p:txBody>
          <a:bodyPr wrap="square" rtlCol="0">
            <a:spAutoFit/>
          </a:bodyPr>
          <a:lstStyle/>
          <a:p>
            <a:r>
              <a:rPr lang="es-ES_tradnl" sz="800" dirty="0" smtClean="0"/>
              <a:t>Tasa de paro (dic-17)</a:t>
            </a:r>
            <a:endParaRPr lang="es-ES" sz="600" dirty="0"/>
          </a:p>
        </p:txBody>
      </p:sp>
      <p:sp>
        <p:nvSpPr>
          <p:cNvPr id="3" name="2 CuadroTexto"/>
          <p:cNvSpPr txBox="1"/>
          <p:nvPr/>
        </p:nvSpPr>
        <p:spPr>
          <a:xfrm>
            <a:off x="359378" y="4657779"/>
            <a:ext cx="2577398" cy="1646605"/>
          </a:xfrm>
          <a:prstGeom prst="rect">
            <a:avLst/>
          </a:prstGeom>
          <a:noFill/>
        </p:spPr>
        <p:txBody>
          <a:bodyPr wrap="square" rtlCol="0">
            <a:spAutoFit/>
          </a:bodyPr>
          <a:lstStyle/>
          <a:p>
            <a:pPr algn="ctr"/>
            <a:r>
              <a:rPr lang="es-ES_tradnl" sz="2000" b="1" dirty="0" err="1" smtClean="0">
                <a:solidFill>
                  <a:srgbClr val="FFC000"/>
                </a:solidFill>
              </a:rPr>
              <a:t>Irun</a:t>
            </a:r>
            <a:r>
              <a:rPr lang="es-ES_tradnl" sz="2000" dirty="0" smtClean="0">
                <a:solidFill>
                  <a:srgbClr val="FFC000"/>
                </a:solidFill>
              </a:rPr>
              <a:t> </a:t>
            </a:r>
            <a:r>
              <a:rPr lang="es-ES_tradnl" b="1" dirty="0" smtClean="0">
                <a:solidFill>
                  <a:schemeClr val="bg1"/>
                </a:solidFill>
              </a:rPr>
              <a:t>12,5%</a:t>
            </a:r>
            <a:endParaRPr lang="es-ES_tradnl" sz="2000" b="1" dirty="0" smtClean="0">
              <a:solidFill>
                <a:schemeClr val="bg1"/>
              </a:solidFill>
            </a:endParaRPr>
          </a:p>
          <a:p>
            <a:pPr algn="ctr"/>
            <a:r>
              <a:rPr lang="es-ES_tradnl" sz="2000" b="1" dirty="0" err="1" smtClean="0">
                <a:solidFill>
                  <a:schemeClr val="accent3">
                    <a:lumMod val="50000"/>
                  </a:schemeClr>
                </a:solidFill>
              </a:rPr>
              <a:t>Hondarribia</a:t>
            </a:r>
            <a:r>
              <a:rPr lang="es-ES_tradnl" sz="2000" dirty="0" smtClean="0">
                <a:solidFill>
                  <a:schemeClr val="accent3">
                    <a:lumMod val="50000"/>
                  </a:schemeClr>
                </a:solidFill>
              </a:rPr>
              <a:t> </a:t>
            </a:r>
            <a:r>
              <a:rPr lang="es-ES_tradnl" b="1" dirty="0" smtClean="0">
                <a:solidFill>
                  <a:schemeClr val="bg1"/>
                </a:solidFill>
              </a:rPr>
              <a:t>8,1%</a:t>
            </a:r>
            <a:endParaRPr lang="es-ES_tradnl" sz="2000" b="1" dirty="0" smtClean="0">
              <a:solidFill>
                <a:schemeClr val="bg1"/>
              </a:solidFill>
            </a:endParaRPr>
          </a:p>
          <a:p>
            <a:pPr algn="ctr"/>
            <a:r>
              <a:rPr lang="es-ES_tradnl" sz="2000" b="1" dirty="0" smtClean="0">
                <a:solidFill>
                  <a:srgbClr val="002060"/>
                </a:solidFill>
              </a:rPr>
              <a:t>Bidasoa</a:t>
            </a:r>
            <a:r>
              <a:rPr lang="es-ES_tradnl" sz="2000" dirty="0" smtClean="0">
                <a:solidFill>
                  <a:schemeClr val="bg1"/>
                </a:solidFill>
              </a:rPr>
              <a:t> </a:t>
            </a:r>
            <a:r>
              <a:rPr lang="es-ES_tradnl" b="1" dirty="0" smtClean="0">
                <a:solidFill>
                  <a:schemeClr val="bg1"/>
                </a:solidFill>
              </a:rPr>
              <a:t>11,5%</a:t>
            </a:r>
            <a:endParaRPr lang="es-ES_tradnl" sz="2000" b="1" dirty="0" smtClean="0">
              <a:solidFill>
                <a:schemeClr val="bg1"/>
              </a:solidFill>
            </a:endParaRPr>
          </a:p>
          <a:p>
            <a:pPr algn="ctr"/>
            <a:endParaRPr lang="es-ES_tradnl" sz="800" b="1" dirty="0" smtClean="0">
              <a:solidFill>
                <a:srgbClr val="FFC000"/>
              </a:solidFill>
            </a:endParaRPr>
          </a:p>
          <a:p>
            <a:pPr algn="ctr"/>
            <a:r>
              <a:rPr lang="es-ES_tradnl" sz="1400" b="1" dirty="0" err="1" smtClean="0">
                <a:solidFill>
                  <a:schemeClr val="accent4">
                    <a:lumMod val="50000"/>
                  </a:schemeClr>
                </a:solidFill>
              </a:rPr>
              <a:t>Gipuzkoa</a:t>
            </a:r>
            <a:r>
              <a:rPr lang="es-ES_tradnl" sz="1400" dirty="0" smtClean="0"/>
              <a:t>  </a:t>
            </a:r>
            <a:r>
              <a:rPr lang="es-ES_tradnl" sz="1400" dirty="0" smtClean="0">
                <a:solidFill>
                  <a:schemeClr val="bg1"/>
                </a:solidFill>
              </a:rPr>
              <a:t>9,9%</a:t>
            </a:r>
          </a:p>
          <a:p>
            <a:pPr algn="ctr"/>
            <a:r>
              <a:rPr lang="es-ES_tradnl" sz="1400" b="1" dirty="0">
                <a:solidFill>
                  <a:schemeClr val="bg1">
                    <a:lumMod val="50000"/>
                  </a:schemeClr>
                </a:solidFill>
              </a:rPr>
              <a:t>CAPV</a:t>
            </a:r>
            <a:r>
              <a:rPr lang="es-ES_tradnl" dirty="0" smtClean="0">
                <a:solidFill>
                  <a:schemeClr val="bg1">
                    <a:lumMod val="50000"/>
                  </a:schemeClr>
                </a:solidFill>
              </a:rPr>
              <a:t>  </a:t>
            </a:r>
            <a:r>
              <a:rPr lang="es-ES_tradnl" sz="1400" dirty="0" smtClean="0">
                <a:solidFill>
                  <a:schemeClr val="bg1"/>
                </a:solidFill>
              </a:rPr>
              <a:t>12,1%</a:t>
            </a:r>
            <a:endParaRPr lang="es-ES" sz="1400" dirty="0">
              <a:solidFill>
                <a:schemeClr val="bg1"/>
              </a:solidFill>
            </a:endParaRPr>
          </a:p>
        </p:txBody>
      </p:sp>
      <p:sp>
        <p:nvSpPr>
          <p:cNvPr id="22" name="21 CuadroTexto"/>
          <p:cNvSpPr txBox="1"/>
          <p:nvPr/>
        </p:nvSpPr>
        <p:spPr>
          <a:xfrm>
            <a:off x="2936776" y="4293096"/>
            <a:ext cx="2592289" cy="2400657"/>
          </a:xfrm>
          <a:prstGeom prst="rect">
            <a:avLst/>
          </a:prstGeom>
          <a:noFill/>
        </p:spPr>
        <p:txBody>
          <a:bodyPr wrap="square" rtlCol="0">
            <a:spAutoFit/>
          </a:bodyPr>
          <a:lstStyle/>
          <a:p>
            <a:pPr algn="just"/>
            <a:r>
              <a:rPr lang="es-ES" sz="1000" dirty="0" smtClean="0"/>
              <a:t>Esta reducción del paro ha sido, en parte, consecuencia del importante aumento de la contratación en la comarca. De hecho, en 2017 se han formalizado en Bidasoa un total de 25.845 nuevos contratos. Estas cifras suponen un incremento del 9,6% respecto a 2016.</a:t>
            </a:r>
          </a:p>
          <a:p>
            <a:pPr algn="just"/>
            <a:endParaRPr lang="es-ES" sz="1000" dirty="0"/>
          </a:p>
          <a:p>
            <a:pPr algn="just"/>
            <a:r>
              <a:rPr lang="es-ES" sz="1000" dirty="0"/>
              <a:t>El </a:t>
            </a:r>
            <a:r>
              <a:rPr lang="es-ES" sz="1000" dirty="0" smtClean="0"/>
              <a:t>79,4% de los nuevos contratos han sido formalizados en </a:t>
            </a:r>
            <a:r>
              <a:rPr lang="es-ES" sz="1000" dirty="0"/>
              <a:t>Irun y el </a:t>
            </a:r>
            <a:r>
              <a:rPr lang="es-ES" sz="1000" dirty="0" smtClean="0"/>
              <a:t>20,6% </a:t>
            </a:r>
            <a:r>
              <a:rPr lang="es-ES" sz="1000" dirty="0"/>
              <a:t>en Hondarribia</a:t>
            </a:r>
            <a:r>
              <a:rPr lang="es-ES" sz="1000" dirty="0" smtClean="0"/>
              <a:t>. No obstante, cabe reseñar que gran parte de la contratación (89,5%) sigue siendo de duración temporal.</a:t>
            </a:r>
          </a:p>
          <a:p>
            <a:pPr algn="just"/>
            <a:endParaRPr lang="es-ES" sz="1000" dirty="0"/>
          </a:p>
          <a:p>
            <a:pPr algn="just"/>
            <a:endParaRPr lang="es-ES" sz="1000" dirty="0"/>
          </a:p>
        </p:txBody>
      </p:sp>
      <p:pic>
        <p:nvPicPr>
          <p:cNvPr id="1027" name="Picture 3"/>
          <p:cNvPicPr>
            <a:picLocks noChangeAspect="1" noChangeArrowheads="1"/>
          </p:cNvPicPr>
          <p:nvPr/>
        </p:nvPicPr>
        <p:blipFill>
          <a:blip r:embed="rId5" cstate="print"/>
          <a:srcRect/>
          <a:stretch>
            <a:fillRect/>
          </a:stretch>
        </p:blipFill>
        <p:spPr bwMode="auto">
          <a:xfrm>
            <a:off x="5961112" y="4509120"/>
            <a:ext cx="3744417" cy="2218818"/>
          </a:xfrm>
          <a:prstGeom prst="rect">
            <a:avLst/>
          </a:prstGeom>
          <a:noFill/>
          <a:ln w="9525">
            <a:noFill/>
            <a:miter lim="800000"/>
            <a:headEnd/>
            <a:tailEnd/>
          </a:ln>
          <a:effectLst/>
        </p:spPr>
      </p:pic>
      <p:sp>
        <p:nvSpPr>
          <p:cNvPr id="18" name="17 CuadroTexto"/>
          <p:cNvSpPr txBox="1"/>
          <p:nvPr/>
        </p:nvSpPr>
        <p:spPr>
          <a:xfrm>
            <a:off x="5889104" y="4221088"/>
            <a:ext cx="4016896" cy="246221"/>
          </a:xfrm>
          <a:prstGeom prst="rect">
            <a:avLst/>
          </a:prstGeom>
          <a:noFill/>
        </p:spPr>
        <p:txBody>
          <a:bodyPr wrap="square" rtlCol="0">
            <a:spAutoFit/>
          </a:bodyPr>
          <a:lstStyle/>
          <a:p>
            <a:pPr algn="ctr"/>
            <a:r>
              <a:rPr lang="es-ES" sz="1000" b="1" dirty="0" smtClean="0">
                <a:solidFill>
                  <a:srgbClr val="96AE2B"/>
                </a:solidFill>
              </a:rPr>
              <a:t>Paro registrado en el Bajo Bidasoa, total y por municipio (2017)</a:t>
            </a:r>
            <a:endParaRPr lang="es-ES" sz="1000" b="1" dirty="0">
              <a:solidFill>
                <a:srgbClr val="96AE2B"/>
              </a:solidFill>
            </a:endParaRPr>
          </a:p>
        </p:txBody>
      </p:sp>
      <p:pic>
        <p:nvPicPr>
          <p:cNvPr id="2050" name="Picture 2"/>
          <p:cNvPicPr>
            <a:picLocks noChangeAspect="1" noChangeArrowheads="1"/>
          </p:cNvPicPr>
          <p:nvPr/>
        </p:nvPicPr>
        <p:blipFill>
          <a:blip r:embed="rId6" cstate="print"/>
          <a:srcRect/>
          <a:stretch>
            <a:fillRect/>
          </a:stretch>
        </p:blipFill>
        <p:spPr bwMode="auto">
          <a:xfrm>
            <a:off x="5601072" y="1700808"/>
            <a:ext cx="4104456" cy="2468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2480" y="221419"/>
            <a:ext cx="4609083" cy="6447941"/>
          </a:xfrm>
          <a:prstGeom prst="rect">
            <a:avLst/>
          </a:prstGeom>
          <a:noFill/>
          <a:ln>
            <a:solidFill>
              <a:srgbClr val="96A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4341" name="16 Imagen" descr="Recorte de pantalla"/>
          <p:cNvPicPr>
            <a:picLocks noChangeAspect="1"/>
          </p:cNvPicPr>
          <p:nvPr/>
        </p:nvPicPr>
        <p:blipFill>
          <a:blip r:embed="rId2" cstate="print"/>
          <a:srcRect/>
          <a:stretch>
            <a:fillRect/>
          </a:stretch>
        </p:blipFill>
        <p:spPr bwMode="auto">
          <a:xfrm>
            <a:off x="6435726" y="-3175"/>
            <a:ext cx="3446462" cy="552450"/>
          </a:xfrm>
          <a:prstGeom prst="rect">
            <a:avLst/>
          </a:prstGeom>
          <a:noFill/>
          <a:ln w="9525">
            <a:noFill/>
            <a:miter lim="800000"/>
            <a:headEnd/>
            <a:tailEnd/>
          </a:ln>
        </p:spPr>
      </p:pic>
      <p:sp>
        <p:nvSpPr>
          <p:cNvPr id="2" name="1 Rectángulo"/>
          <p:cNvSpPr/>
          <p:nvPr/>
        </p:nvSpPr>
        <p:spPr>
          <a:xfrm>
            <a:off x="416496" y="2307937"/>
            <a:ext cx="4392488" cy="1985159"/>
          </a:xfrm>
          <a:prstGeom prst="rect">
            <a:avLst/>
          </a:prstGeom>
        </p:spPr>
        <p:txBody>
          <a:bodyPr wrap="square">
            <a:spAutoFit/>
          </a:bodyPr>
          <a:lstStyle/>
          <a:p>
            <a:pPr algn="just">
              <a:spcBef>
                <a:spcPts val="600"/>
              </a:spcBef>
            </a:pPr>
            <a:r>
              <a:rPr lang="es-ES" sz="900" dirty="0" smtClean="0"/>
              <a:t>Durante </a:t>
            </a:r>
            <a:r>
              <a:rPr lang="es-ES" sz="900" dirty="0" smtClean="0"/>
              <a:t>2017, </a:t>
            </a:r>
            <a:r>
              <a:rPr lang="es-ES" sz="900" dirty="0" smtClean="0"/>
              <a:t>este servicio ha </a:t>
            </a:r>
            <a:r>
              <a:rPr lang="es-ES" sz="900" dirty="0"/>
              <a:t>recibido </a:t>
            </a:r>
            <a:r>
              <a:rPr lang="es-ES" sz="900" b="1" dirty="0" smtClean="0"/>
              <a:t>15.032 </a:t>
            </a:r>
            <a:r>
              <a:rPr lang="es-ES" sz="900" b="1" dirty="0"/>
              <a:t>visitas </a:t>
            </a:r>
            <a:r>
              <a:rPr lang="es-ES" sz="900" dirty="0"/>
              <a:t>que han participado en acciones de acogida, información y despistaje o derivación a otros servicios de mayor duración o complejidad técnica.</a:t>
            </a:r>
          </a:p>
          <a:p>
            <a:pPr algn="just">
              <a:spcBef>
                <a:spcPts val="600"/>
              </a:spcBef>
            </a:pPr>
            <a:r>
              <a:rPr lang="es-ES" sz="900" dirty="0" smtClean="0"/>
              <a:t>Asimismo, se </a:t>
            </a:r>
            <a:r>
              <a:rPr lang="es-ES" sz="900" dirty="0"/>
              <a:t>ha </a:t>
            </a:r>
            <a:r>
              <a:rPr lang="es-ES" sz="900" dirty="0" smtClean="0"/>
              <a:t>intervenido en </a:t>
            </a:r>
            <a:r>
              <a:rPr lang="es-ES" sz="900" dirty="0" smtClean="0"/>
              <a:t>516</a:t>
            </a:r>
            <a:r>
              <a:rPr lang="es-ES" sz="900" b="1" dirty="0" smtClean="0"/>
              <a:t> </a:t>
            </a:r>
            <a:r>
              <a:rPr lang="es-ES" sz="900" b="1" dirty="0"/>
              <a:t>ofertas laborales</a:t>
            </a:r>
            <a:r>
              <a:rPr lang="es-ES" sz="900" dirty="0"/>
              <a:t>, que </a:t>
            </a:r>
            <a:r>
              <a:rPr lang="es-ES" sz="900" dirty="0" smtClean="0"/>
              <a:t>han supuesto </a:t>
            </a:r>
            <a:r>
              <a:rPr lang="es-ES" sz="900" dirty="0" smtClean="0"/>
              <a:t>1.177</a:t>
            </a:r>
            <a:r>
              <a:rPr lang="es-ES" sz="900" b="1" dirty="0" smtClean="0"/>
              <a:t> </a:t>
            </a:r>
            <a:r>
              <a:rPr lang="es-ES" sz="900" b="1" dirty="0"/>
              <a:t>puestos de </a:t>
            </a:r>
            <a:r>
              <a:rPr lang="es-ES" sz="900" b="1" dirty="0" smtClean="0"/>
              <a:t>trabajo</a:t>
            </a:r>
            <a:r>
              <a:rPr lang="es-ES" sz="900" dirty="0" smtClean="0"/>
              <a:t>.</a:t>
            </a:r>
            <a:endParaRPr lang="es-ES" sz="900" dirty="0"/>
          </a:p>
          <a:p>
            <a:pPr algn="just">
              <a:spcBef>
                <a:spcPts val="600"/>
              </a:spcBef>
            </a:pPr>
            <a:r>
              <a:rPr lang="es-ES" sz="900" dirty="0" smtClean="0"/>
              <a:t>En </a:t>
            </a:r>
            <a:r>
              <a:rPr lang="es-ES" sz="900" dirty="0"/>
              <a:t>las dos </a:t>
            </a:r>
            <a:r>
              <a:rPr lang="es-ES" sz="900" b="1" dirty="0" smtClean="0"/>
              <a:t>Semanas del Empleo </a:t>
            </a:r>
            <a:r>
              <a:rPr lang="es-ES" sz="900" dirty="0" smtClean="0"/>
              <a:t>celebradas en </a:t>
            </a:r>
            <a:r>
              <a:rPr lang="es-ES" sz="900" dirty="0" smtClean="0"/>
              <a:t>2017 </a:t>
            </a:r>
            <a:r>
              <a:rPr lang="es-ES" sz="900" dirty="0" smtClean="0"/>
              <a:t>(junio y noviembre), </a:t>
            </a:r>
            <a:r>
              <a:rPr lang="es-ES" sz="900" dirty="0"/>
              <a:t>han participado </a:t>
            </a:r>
            <a:r>
              <a:rPr lang="es-ES" sz="900" b="1" dirty="0" smtClean="0"/>
              <a:t>1.600</a:t>
            </a:r>
            <a:r>
              <a:rPr lang="es-ES" sz="900" dirty="0" smtClean="0"/>
              <a:t> </a:t>
            </a:r>
            <a:r>
              <a:rPr lang="es-ES" sz="900" dirty="0"/>
              <a:t>demandantes de empleo y se han facilitado entrevistas laborales a un total de </a:t>
            </a:r>
            <a:r>
              <a:rPr lang="es-ES" sz="900" dirty="0" smtClean="0"/>
              <a:t>590 </a:t>
            </a:r>
            <a:r>
              <a:rPr lang="es-ES" sz="900" dirty="0"/>
              <a:t>personas. Las ofertas gestionadas en las dos semanas de empleo han sido </a:t>
            </a:r>
            <a:r>
              <a:rPr lang="es-ES" sz="900" dirty="0" smtClean="0"/>
              <a:t>200.</a:t>
            </a:r>
            <a:endParaRPr lang="es-ES" sz="900" dirty="0"/>
          </a:p>
          <a:p>
            <a:pPr algn="just">
              <a:spcBef>
                <a:spcPts val="600"/>
              </a:spcBef>
            </a:pPr>
            <a:r>
              <a:rPr lang="es-ES" sz="900" dirty="0" smtClean="0"/>
              <a:t>A </a:t>
            </a:r>
            <a:r>
              <a:rPr lang="es-ES" sz="900" dirty="0"/>
              <a:t>lo largo del año </a:t>
            </a:r>
            <a:r>
              <a:rPr lang="es-ES" sz="900" dirty="0" smtClean="0"/>
              <a:t>desde El </a:t>
            </a:r>
            <a:r>
              <a:rPr lang="es-ES" sz="900" dirty="0" err="1" smtClean="0"/>
              <a:t>Espazio</a:t>
            </a:r>
            <a:r>
              <a:rPr lang="es-ES" sz="900" dirty="0" smtClean="0"/>
              <a:t> también se han organizado </a:t>
            </a:r>
            <a:r>
              <a:rPr lang="es-ES" sz="900" b="1" dirty="0" smtClean="0"/>
              <a:t>12 acciones de formación presencial</a:t>
            </a:r>
            <a:r>
              <a:rPr lang="es-ES" sz="900" dirty="0" smtClean="0"/>
              <a:t>, </a:t>
            </a:r>
            <a:r>
              <a:rPr lang="es-ES" sz="900" dirty="0" smtClean="0"/>
              <a:t>en los que han participado </a:t>
            </a:r>
            <a:r>
              <a:rPr lang="es-ES" sz="900" dirty="0" smtClean="0"/>
              <a:t>143 personas y </a:t>
            </a:r>
            <a:r>
              <a:rPr lang="es-ES" sz="900" b="1" dirty="0" smtClean="0"/>
              <a:t>16 cursos </a:t>
            </a:r>
            <a:r>
              <a:rPr lang="es-ES" sz="900" dirty="0" smtClean="0"/>
              <a:t>de formación online </a:t>
            </a:r>
            <a:r>
              <a:rPr lang="es-ES" sz="900" dirty="0" err="1" smtClean="0"/>
              <a:t>tutorizada</a:t>
            </a:r>
            <a:r>
              <a:rPr lang="es-ES" sz="900" dirty="0" smtClean="0"/>
              <a:t> con participación de 209 personas.</a:t>
            </a:r>
          </a:p>
        </p:txBody>
      </p:sp>
      <p:sp>
        <p:nvSpPr>
          <p:cNvPr id="3" name="2 Rectángulo"/>
          <p:cNvSpPr/>
          <p:nvPr/>
        </p:nvSpPr>
        <p:spPr>
          <a:xfrm>
            <a:off x="5169024" y="2118335"/>
            <a:ext cx="4464496" cy="4555093"/>
          </a:xfrm>
          <a:prstGeom prst="rect">
            <a:avLst/>
          </a:prstGeom>
        </p:spPr>
        <p:txBody>
          <a:bodyPr wrap="square">
            <a:spAutoFit/>
          </a:bodyPr>
          <a:lstStyle/>
          <a:p>
            <a:pPr algn="just"/>
            <a:endParaRPr lang="es-ES" sz="1000" dirty="0"/>
          </a:p>
          <a:p>
            <a:pPr algn="just"/>
            <a:endParaRPr lang="es-ES" sz="1000" b="1" dirty="0">
              <a:solidFill>
                <a:srgbClr val="669900"/>
              </a:solidFill>
            </a:endParaRPr>
          </a:p>
          <a:p>
            <a:pPr algn="just"/>
            <a:r>
              <a:rPr lang="es-ES" sz="1000" dirty="0" smtClean="0"/>
              <a:t>El servicio </a:t>
            </a:r>
            <a:r>
              <a:rPr lang="es-ES" sz="1000" dirty="0"/>
              <a:t>de Bidasoa Activa que presta asesoría y tutoría a </a:t>
            </a:r>
            <a:r>
              <a:rPr lang="es-ES" sz="1000" dirty="0" smtClean="0"/>
              <a:t>las nuevas </a:t>
            </a:r>
            <a:r>
              <a:rPr lang="es-ES" sz="1000" dirty="0"/>
              <a:t>iniciativas </a:t>
            </a:r>
            <a:r>
              <a:rPr lang="es-ES" sz="1000" dirty="0" smtClean="0"/>
              <a:t>empresariales de la comarca, además de gestionar las infraestructuras para </a:t>
            </a:r>
            <a:r>
              <a:rPr lang="es-ES" sz="1000" dirty="0"/>
              <a:t>empresas de reciente </a:t>
            </a:r>
            <a:r>
              <a:rPr lang="es-ES" sz="1000" dirty="0" smtClean="0"/>
              <a:t>creación como son las “incubadoras </a:t>
            </a:r>
            <a:r>
              <a:rPr lang="es-ES" sz="1000" dirty="0"/>
              <a:t>de empresas</a:t>
            </a:r>
            <a:r>
              <a:rPr lang="es-ES" sz="1000" dirty="0" smtClean="0"/>
              <a:t>“ y el </a:t>
            </a:r>
            <a:r>
              <a:rPr lang="es-ES" sz="1000" dirty="0"/>
              <a:t>“Centro de Empresas</a:t>
            </a:r>
            <a:r>
              <a:rPr lang="es-ES" sz="1000" dirty="0" smtClean="0"/>
              <a:t>” existentes en Irun y Hondarribia.</a:t>
            </a:r>
          </a:p>
          <a:p>
            <a:pPr algn="just"/>
            <a:endParaRPr lang="es-ES" sz="1000" dirty="0"/>
          </a:p>
          <a:p>
            <a:pPr algn="just"/>
            <a:r>
              <a:rPr lang="es-ES" sz="1000" dirty="0" smtClean="0"/>
              <a:t>En concreto, los servicios prestados por </a:t>
            </a:r>
            <a:r>
              <a:rPr lang="es-ES" sz="1000" smtClean="0"/>
              <a:t>Bidasoa activa son</a:t>
            </a:r>
            <a:r>
              <a:rPr lang="es-ES" sz="1000" dirty="0" smtClean="0"/>
              <a:t>:</a:t>
            </a:r>
          </a:p>
          <a:p>
            <a:pPr algn="just"/>
            <a:endParaRPr lang="es-ES" sz="1000" dirty="0" smtClean="0"/>
          </a:p>
          <a:p>
            <a:pPr algn="just"/>
            <a:r>
              <a:rPr lang="es-ES" sz="1000" b="1" dirty="0" smtClean="0"/>
              <a:t>Asesoría </a:t>
            </a:r>
            <a:r>
              <a:rPr lang="es-ES" sz="1000" b="1" dirty="0"/>
              <a:t>y Tutoría de Iniciativas Empresariales</a:t>
            </a:r>
            <a:r>
              <a:rPr lang="es-ES" sz="1000" dirty="0"/>
              <a:t>. </a:t>
            </a:r>
            <a:r>
              <a:rPr lang="es-ES" sz="1000" dirty="0" smtClean="0"/>
              <a:t>Asesoramiento y acompañamiento a las personas </a:t>
            </a:r>
            <a:r>
              <a:rPr lang="es-ES" sz="1000" dirty="0"/>
              <a:t>emprendedoras, desde el proceso de evaluación de su idea empresarial, hasta los primeros años de vida de su </a:t>
            </a:r>
            <a:r>
              <a:rPr lang="es-ES" sz="1000" dirty="0" smtClean="0"/>
              <a:t>empresa. (</a:t>
            </a:r>
            <a:r>
              <a:rPr lang="es-ES" sz="1000" dirty="0" smtClean="0">
                <a:hlinkClick r:id="rId3"/>
              </a:rPr>
              <a:t>+</a:t>
            </a:r>
            <a:r>
              <a:rPr lang="es-ES" sz="1000" dirty="0" smtClean="0"/>
              <a:t>)</a:t>
            </a:r>
            <a:endParaRPr lang="es-ES" sz="1000" dirty="0"/>
          </a:p>
          <a:p>
            <a:pPr algn="just"/>
            <a:endParaRPr lang="es-ES" sz="1000" dirty="0"/>
          </a:p>
          <a:p>
            <a:pPr algn="just"/>
            <a:r>
              <a:rPr lang="es-ES" sz="1000" b="1" dirty="0" smtClean="0"/>
              <a:t>Infraestructuras </a:t>
            </a:r>
            <a:r>
              <a:rPr lang="es-ES" sz="1000" b="1" dirty="0"/>
              <a:t>a empresas de reciente creación</a:t>
            </a:r>
            <a:r>
              <a:rPr lang="es-ES" sz="1000" dirty="0"/>
              <a:t>. </a:t>
            </a:r>
            <a:r>
              <a:rPr lang="es-ES" sz="1000" dirty="0" smtClean="0"/>
              <a:t>Servicios de “</a:t>
            </a:r>
            <a:r>
              <a:rPr lang="es-ES" sz="1000" dirty="0"/>
              <a:t>la </a:t>
            </a:r>
            <a:r>
              <a:rPr lang="es-ES" sz="1000" dirty="0" err="1" smtClean="0"/>
              <a:t>coworking</a:t>
            </a:r>
            <a:r>
              <a:rPr lang="es-ES" sz="1000" dirty="0" smtClean="0"/>
              <a:t> </a:t>
            </a:r>
            <a:r>
              <a:rPr lang="es-ES" sz="1000" dirty="0"/>
              <a:t>de empresas“, donde </a:t>
            </a:r>
            <a:r>
              <a:rPr lang="es-ES" sz="1000" dirty="0" smtClean="0"/>
              <a:t>los futuros emprendedores disponen </a:t>
            </a:r>
            <a:r>
              <a:rPr lang="es-ES" sz="1000" dirty="0"/>
              <a:t>de </a:t>
            </a:r>
            <a:r>
              <a:rPr lang="es-ES" sz="1000" dirty="0" smtClean="0"/>
              <a:t>ordenador </a:t>
            </a:r>
            <a:r>
              <a:rPr lang="es-ES" sz="1000" dirty="0"/>
              <a:t>y conexión a internet para elaborar </a:t>
            </a:r>
            <a:r>
              <a:rPr lang="es-ES" sz="1000" dirty="0" smtClean="0"/>
              <a:t>el Plan de Negocio </a:t>
            </a:r>
            <a:r>
              <a:rPr lang="es-ES" sz="1000" dirty="0"/>
              <a:t>y formalizar </a:t>
            </a:r>
            <a:r>
              <a:rPr lang="es-ES" sz="1000" dirty="0" smtClean="0"/>
              <a:t>empresa</a:t>
            </a:r>
            <a:r>
              <a:rPr lang="es-ES" sz="1000" dirty="0"/>
              <a:t>. </a:t>
            </a:r>
            <a:r>
              <a:rPr lang="es-ES" sz="1000" dirty="0" smtClean="0"/>
              <a:t>También se ofrece, en una fase posterior el </a:t>
            </a:r>
            <a:r>
              <a:rPr lang="es-ES" sz="1000" dirty="0"/>
              <a:t>“Centro de Empresas” o locales con alquileres bonificados donde </a:t>
            </a:r>
            <a:r>
              <a:rPr lang="es-ES" sz="1000" dirty="0" smtClean="0"/>
              <a:t>poder poner en marcha los nuevos negocios. (</a:t>
            </a:r>
            <a:r>
              <a:rPr lang="es-ES" sz="1000" dirty="0" smtClean="0">
                <a:hlinkClick r:id="rId4"/>
              </a:rPr>
              <a:t>+</a:t>
            </a:r>
            <a:r>
              <a:rPr lang="es-ES" sz="1000" dirty="0" smtClean="0"/>
              <a:t>)</a:t>
            </a:r>
            <a:endParaRPr lang="es-ES" sz="1000" dirty="0"/>
          </a:p>
          <a:p>
            <a:pPr algn="just"/>
            <a:endParaRPr lang="es-ES" sz="1000" dirty="0"/>
          </a:p>
          <a:p>
            <a:pPr algn="just"/>
            <a:r>
              <a:rPr lang="es-ES" sz="1000" b="1" dirty="0" smtClean="0"/>
              <a:t>Formación </a:t>
            </a:r>
            <a:r>
              <a:rPr lang="es-ES" sz="1000" b="1" dirty="0"/>
              <a:t>para la Creación de Empresas. </a:t>
            </a:r>
            <a:r>
              <a:rPr lang="es-ES" sz="1000" dirty="0" smtClean="0"/>
              <a:t>Impartición de cursos </a:t>
            </a:r>
            <a:r>
              <a:rPr lang="es-ES" sz="1000" dirty="0"/>
              <a:t>prácticos, operativos, básicos para poder </a:t>
            </a:r>
            <a:r>
              <a:rPr lang="es-ES" sz="1000" dirty="0" smtClean="0"/>
              <a:t>desarrollar e implantar las nuevas ideas </a:t>
            </a:r>
            <a:r>
              <a:rPr lang="es-ES" sz="1000" dirty="0"/>
              <a:t>de negocio, </a:t>
            </a:r>
            <a:r>
              <a:rPr lang="es-ES" sz="1000" dirty="0" smtClean="0"/>
              <a:t>prestando especial atención a las </a:t>
            </a:r>
            <a:r>
              <a:rPr lang="es-ES" sz="1000" dirty="0"/>
              <a:t>nuevas tecnologías y </a:t>
            </a:r>
            <a:r>
              <a:rPr lang="es-ES" sz="1000" dirty="0" smtClean="0"/>
              <a:t>los nuevos sectores emergentes. (</a:t>
            </a:r>
            <a:r>
              <a:rPr lang="es-ES" sz="1000" dirty="0" smtClean="0">
                <a:hlinkClick r:id="rId5"/>
              </a:rPr>
              <a:t>+</a:t>
            </a:r>
            <a:r>
              <a:rPr lang="es-ES" sz="1000" dirty="0" smtClean="0"/>
              <a:t>)</a:t>
            </a:r>
          </a:p>
          <a:p>
            <a:pPr algn="just"/>
            <a:endParaRPr lang="es-ES" sz="1000" dirty="0"/>
          </a:p>
          <a:p>
            <a:pPr algn="r"/>
            <a:r>
              <a:rPr lang="es-ES" sz="800" dirty="0" smtClean="0"/>
              <a:t>Sitio web de </a:t>
            </a:r>
            <a:r>
              <a:rPr lang="es-ES" sz="800" dirty="0"/>
              <a:t>IDEIAK BIZIRIK (</a:t>
            </a:r>
            <a:r>
              <a:rPr lang="es-ES" sz="800" dirty="0">
                <a:hlinkClick r:id="rId6"/>
              </a:rPr>
              <a:t>http://</a:t>
            </a:r>
            <a:r>
              <a:rPr lang="es-ES" sz="800" dirty="0" smtClean="0">
                <a:hlinkClick r:id="rId6"/>
              </a:rPr>
              <a:t>www.ideiakbizirik.com</a:t>
            </a:r>
            <a:r>
              <a:rPr lang="es-ES" sz="800" dirty="0" smtClean="0"/>
              <a:t>)</a:t>
            </a:r>
          </a:p>
          <a:p>
            <a:pPr algn="just"/>
            <a:r>
              <a:rPr lang="es-ES" sz="1000" dirty="0" smtClean="0"/>
              <a:t>     </a:t>
            </a:r>
            <a:endParaRPr lang="es-ES" sz="1000" dirty="0"/>
          </a:p>
        </p:txBody>
      </p:sp>
      <p:pic>
        <p:nvPicPr>
          <p:cNvPr id="1026" name="Picture 2" descr="http://www.elespazio.com/content/uploads/images/200811/logo_el-espazi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6496" y="361628"/>
            <a:ext cx="123825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elespazio.com/images/EZ2004M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7921" y="5787266"/>
            <a:ext cx="785813" cy="8143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928664" y="983050"/>
            <a:ext cx="2736304" cy="861774"/>
          </a:xfrm>
          <a:prstGeom prst="rect">
            <a:avLst/>
          </a:prstGeom>
        </p:spPr>
        <p:txBody>
          <a:bodyPr wrap="square">
            <a:spAutoFit/>
          </a:bodyPr>
          <a:lstStyle/>
          <a:p>
            <a:pPr algn="just"/>
            <a:r>
              <a:rPr lang="es-ES_tradnl" sz="1000" b="1" dirty="0">
                <a:solidFill>
                  <a:srgbClr val="669900"/>
                </a:solidFill>
              </a:rPr>
              <a:t>El </a:t>
            </a:r>
            <a:r>
              <a:rPr lang="es-ES_tradnl" sz="1000" b="1" dirty="0" err="1" smtClean="0">
                <a:solidFill>
                  <a:srgbClr val="669900"/>
                </a:solidFill>
              </a:rPr>
              <a:t>Espazio</a:t>
            </a:r>
            <a:r>
              <a:rPr lang="es-ES_tradnl" sz="1000" dirty="0" smtClean="0"/>
              <a:t>, creado en 2007 por Bidasoa Activa es el </a:t>
            </a:r>
            <a:r>
              <a:rPr lang="es-ES" sz="1000" dirty="0"/>
              <a:t>centro </a:t>
            </a:r>
            <a:r>
              <a:rPr lang="es-ES" sz="1000" dirty="0" smtClean="0"/>
              <a:t>de recursos </a:t>
            </a:r>
            <a:r>
              <a:rPr lang="es-ES" sz="1000" dirty="0"/>
              <a:t>para la orientación profesional a las personas que </a:t>
            </a:r>
            <a:r>
              <a:rPr lang="es-ES" sz="1000" dirty="0" smtClean="0"/>
              <a:t>buscan un </a:t>
            </a:r>
            <a:r>
              <a:rPr lang="es-ES" sz="1000" dirty="0"/>
              <a:t>empleo en </a:t>
            </a:r>
            <a:r>
              <a:rPr lang="es-ES" sz="1000" dirty="0" smtClean="0"/>
              <a:t>la comarca del Bidasoa. </a:t>
            </a:r>
            <a:endParaRPr lang="es-ES_tradnl" sz="1000" dirty="0"/>
          </a:p>
        </p:txBody>
      </p:sp>
      <p:pic>
        <p:nvPicPr>
          <p:cNvPr id="1030" name="Picture 6" descr="http://www.elespazio.com/images/fachada.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58546" y="5787266"/>
            <a:ext cx="1114147" cy="81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elespazio.com/content/uploads/images/actividades/semana_empleo.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457505" y="5787266"/>
            <a:ext cx="1080000" cy="81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elespazio.com/images/es/cuadrosPieActCursos.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68801" t="21191"/>
          <a:stretch/>
        </p:blipFill>
        <p:spPr bwMode="auto">
          <a:xfrm>
            <a:off x="3622317" y="5794137"/>
            <a:ext cx="1186667" cy="813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www.ideiakbizirik.com/wp-content/themes/ideiabizirik/images/header.png"/>
          <p:cNvPicPr>
            <a:picLocks noChangeAspect="1" noChangeArrowheads="1"/>
          </p:cNvPicPr>
          <p:nvPr/>
        </p:nvPicPr>
        <p:blipFill rotWithShape="1">
          <a:blip r:embed="rId12" cstate="print">
            <a:clrChange>
              <a:clrFrom>
                <a:srgbClr val="FFFFFF"/>
              </a:clrFrom>
              <a:clrTo>
                <a:srgbClr val="FFFFFF">
                  <a:alpha val="0"/>
                </a:srgbClr>
              </a:clrTo>
            </a:clrChange>
            <a:extLst>
              <a:ext uri="{BEBA8EAE-BF5A-486C-A8C5-ECC9F3942E4B}">
                <a14:imgProps xmlns:a14="http://schemas.microsoft.com/office/drawing/2010/main" xmlns="">
                  <a14:imgLayer r:embed="rId13">
                    <a14:imgEffect>
                      <a14:backgroundRemoval t="0" b="100000" l="32917" r="69896"/>
                    </a14:imgEffect>
                  </a14:imgLayer>
                </a14:imgProps>
              </a:ext>
              <a:ext uri="{28A0092B-C50C-407E-A947-70E740481C1C}">
                <a14:useLocalDpi xmlns:a14="http://schemas.microsoft.com/office/drawing/2010/main" xmlns="" val="0"/>
              </a:ext>
            </a:extLst>
          </a:blip>
          <a:srcRect l="33485" r="30369"/>
          <a:stretch/>
        </p:blipFill>
        <p:spPr bwMode="auto">
          <a:xfrm>
            <a:off x="5385048" y="735161"/>
            <a:ext cx="2059920" cy="138317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6 Imagen" descr="Recorte de pantalla"/>
          <p:cNvPicPr>
            <a:picLocks noChangeAspect="1"/>
          </p:cNvPicPr>
          <p:nvPr/>
        </p:nvPicPr>
        <p:blipFill>
          <a:blip r:embed="rId14" cstate="print">
            <a:extLst>
              <a:ext uri="{BEBA8EAE-BF5A-486C-A8C5-ECC9F3942E4B}">
                <a14:imgProps xmlns:a14="http://schemas.microsoft.com/office/drawing/2010/main" xmlns="">
                  <a14:imgLayer r:embed="rId15">
                    <a14:imgEffect>
                      <a14:backgroundRemoval t="2033" b="68699" l="9524" r="89524"/>
                    </a14:imgEffect>
                  </a14:imgLayer>
                </a14:imgProps>
              </a:ext>
            </a:extLst>
          </a:blip>
          <a:srcRect/>
          <a:stretch>
            <a:fillRect/>
          </a:stretch>
        </p:blipFill>
        <p:spPr bwMode="auto">
          <a:xfrm>
            <a:off x="6225182" y="1108795"/>
            <a:ext cx="1176065" cy="917416"/>
          </a:xfrm>
          <a:prstGeom prst="rect">
            <a:avLst/>
          </a:prstGeom>
          <a:noFill/>
          <a:ln w="9525">
            <a:noFill/>
            <a:miter lim="800000"/>
            <a:headEnd/>
            <a:tailEnd/>
          </a:ln>
        </p:spPr>
      </p:pic>
      <p:sp>
        <p:nvSpPr>
          <p:cNvPr id="7" name="6 Rectángulo"/>
          <p:cNvSpPr/>
          <p:nvPr/>
        </p:nvSpPr>
        <p:spPr>
          <a:xfrm>
            <a:off x="7257256" y="983050"/>
            <a:ext cx="2232248" cy="954107"/>
          </a:xfrm>
          <a:prstGeom prst="rect">
            <a:avLst/>
          </a:prstGeom>
        </p:spPr>
        <p:txBody>
          <a:bodyPr wrap="square">
            <a:spAutoFit/>
          </a:bodyPr>
          <a:lstStyle/>
          <a:p>
            <a:r>
              <a:rPr lang="es-ES" sz="1400" b="1" dirty="0">
                <a:solidFill>
                  <a:srgbClr val="669900"/>
                </a:solidFill>
              </a:rPr>
              <a:t>IDEIAK </a:t>
            </a:r>
            <a:r>
              <a:rPr lang="es-ES" sz="1400" b="1" dirty="0" smtClean="0">
                <a:solidFill>
                  <a:srgbClr val="669900"/>
                </a:solidFill>
              </a:rPr>
              <a:t>BIZIRIK</a:t>
            </a:r>
          </a:p>
          <a:p>
            <a:r>
              <a:rPr lang="es-ES" sz="1400" b="1" dirty="0" smtClean="0">
                <a:solidFill>
                  <a:srgbClr val="669900"/>
                </a:solidFill>
              </a:rPr>
              <a:t>Comunidad </a:t>
            </a:r>
            <a:r>
              <a:rPr lang="es-ES" sz="1400" b="1" dirty="0">
                <a:solidFill>
                  <a:srgbClr val="669900"/>
                </a:solidFill>
              </a:rPr>
              <a:t>de emprendedores de la comarca del </a:t>
            </a:r>
            <a:r>
              <a:rPr lang="es-ES" sz="1400" b="1" dirty="0" smtClean="0">
                <a:solidFill>
                  <a:srgbClr val="669900"/>
                </a:solidFill>
              </a:rPr>
              <a:t>Bidasoa</a:t>
            </a:r>
            <a:endParaRPr lang="es-ES" sz="1400" b="1" dirty="0">
              <a:solidFill>
                <a:srgbClr val="669900"/>
              </a:solidFill>
            </a:endParaRPr>
          </a:p>
        </p:txBody>
      </p:sp>
    </p:spTree>
    <p:extLst>
      <p:ext uri="{BB962C8B-B14F-4D97-AF65-F5344CB8AC3E}">
        <p14:creationId xmlns:p14="http://schemas.microsoft.com/office/powerpoint/2010/main" xmlns="" val="1381891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709" b="39353"/>
          <a:stretch/>
        </p:blipFill>
        <p:spPr bwMode="auto">
          <a:xfrm>
            <a:off x="0" y="3061971"/>
            <a:ext cx="3872880" cy="3770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272480" y="332656"/>
            <a:ext cx="5264583" cy="523220"/>
          </a:xfrm>
          <a:prstGeom prst="rect">
            <a:avLst/>
          </a:prstGeom>
          <a:noFill/>
        </p:spPr>
        <p:txBody>
          <a:bodyPr wrap="none">
            <a:spAutoFit/>
          </a:bodyPr>
          <a:lstStyle/>
          <a:p>
            <a:r>
              <a:rPr lang="es-ES_tradnl" sz="2800" b="1" dirty="0" smtClean="0">
                <a:solidFill>
                  <a:srgbClr val="639AA5"/>
                </a:solidFill>
                <a:latin typeface="Arial Narrow" pitchFamily="34" charset="0"/>
              </a:rPr>
              <a:t>Leve crecimiento del empleo en Irun</a:t>
            </a:r>
            <a:endParaRPr lang="es-ES_tradnl" sz="2800" b="1" dirty="0">
              <a:solidFill>
                <a:srgbClr val="639AA5"/>
              </a:solidFill>
              <a:latin typeface="Arial Narrow" pitchFamily="34" charset="0"/>
            </a:endParaRPr>
          </a:p>
        </p:txBody>
      </p:sp>
      <p:sp>
        <p:nvSpPr>
          <p:cNvPr id="16" name="15 CuadroTexto"/>
          <p:cNvSpPr txBox="1"/>
          <p:nvPr/>
        </p:nvSpPr>
        <p:spPr>
          <a:xfrm>
            <a:off x="5961112" y="836712"/>
            <a:ext cx="3312367" cy="246221"/>
          </a:xfrm>
          <a:prstGeom prst="rect">
            <a:avLst/>
          </a:prstGeom>
          <a:noFill/>
        </p:spPr>
        <p:txBody>
          <a:bodyPr wrap="square" rtlCol="0">
            <a:spAutoFit/>
          </a:bodyPr>
          <a:lstStyle/>
          <a:p>
            <a:pPr algn="ctr"/>
            <a:r>
              <a:rPr lang="es-ES" sz="1000" b="1" dirty="0" smtClean="0">
                <a:solidFill>
                  <a:srgbClr val="96AE2B"/>
                </a:solidFill>
              </a:rPr>
              <a:t>Tasa de paro en Irun, total y por sexos (2017)</a:t>
            </a:r>
            <a:endParaRPr lang="es-ES" sz="1000" b="1" dirty="0">
              <a:solidFill>
                <a:srgbClr val="96AE2B"/>
              </a:solidFill>
            </a:endParaRPr>
          </a:p>
        </p:txBody>
      </p:sp>
      <p:sp>
        <p:nvSpPr>
          <p:cNvPr id="19" name="18 CuadroTexto"/>
          <p:cNvSpPr txBox="1"/>
          <p:nvPr/>
        </p:nvSpPr>
        <p:spPr>
          <a:xfrm>
            <a:off x="2288704" y="2492896"/>
            <a:ext cx="3168353" cy="1323439"/>
          </a:xfrm>
          <a:prstGeom prst="rect">
            <a:avLst/>
          </a:prstGeom>
          <a:noFill/>
        </p:spPr>
        <p:txBody>
          <a:bodyPr wrap="square" rtlCol="0">
            <a:spAutoFit/>
          </a:bodyPr>
          <a:lstStyle/>
          <a:p>
            <a:pPr algn="just"/>
            <a:r>
              <a:rPr lang="es-ES" sz="1000" dirty="0" smtClean="0"/>
              <a:t>En términos absolutos, el número de desempleados en Irun a finales de 2017 asciende a 3.622 personas, de las cuales el 40,6% son hombres y el 59,4% son mujeres. Cerca de la mitad (43%) tienen edades comprendidas entre los 25 y 44 años, proviniendo la mayoría del sector servicios (71,6%)</a:t>
            </a:r>
          </a:p>
          <a:p>
            <a:pPr algn="just"/>
            <a:endParaRPr lang="es-ES" sz="1000" dirty="0"/>
          </a:p>
          <a:p>
            <a:pPr algn="just"/>
            <a:r>
              <a:rPr lang="es-ES" sz="1000" dirty="0" smtClean="0"/>
              <a:t> </a:t>
            </a:r>
          </a:p>
        </p:txBody>
      </p:sp>
      <p:sp>
        <p:nvSpPr>
          <p:cNvPr id="13" name="12 CuadroTexto"/>
          <p:cNvSpPr txBox="1"/>
          <p:nvPr/>
        </p:nvSpPr>
        <p:spPr>
          <a:xfrm>
            <a:off x="272480" y="1052736"/>
            <a:ext cx="5184577" cy="1554272"/>
          </a:xfrm>
          <a:prstGeom prst="rect">
            <a:avLst/>
          </a:prstGeom>
          <a:noFill/>
        </p:spPr>
        <p:txBody>
          <a:bodyPr wrap="square" rtlCol="0">
            <a:spAutoFit/>
          </a:bodyPr>
          <a:lstStyle/>
          <a:p>
            <a:pPr algn="just"/>
            <a:r>
              <a:rPr lang="es-ES" sz="1000" dirty="0" smtClean="0"/>
              <a:t>La evolución mensual del paro en Irun ha seguido descendiendo a lo largo del año 2017, y el municipio cierra el año con una reducción del desempleo. En concreto, la tasa de paro en Irun asciende </a:t>
            </a:r>
            <a:r>
              <a:rPr lang="es-ES" sz="1000" dirty="0"/>
              <a:t>a finales </a:t>
            </a:r>
            <a:r>
              <a:rPr lang="es-ES" sz="1000" dirty="0" smtClean="0"/>
              <a:t>de 2017 al 12,5%, 1,6 puntos porcentuales menos que la cifra de comienzo de ese mismo año. En términos comparativos con el resto de </a:t>
            </a:r>
            <a:r>
              <a:rPr lang="es-ES" sz="1000" dirty="0" err="1" smtClean="0"/>
              <a:t>Gipuzkoa</a:t>
            </a:r>
            <a:r>
              <a:rPr lang="es-ES" sz="1000" dirty="0" smtClean="0"/>
              <a:t> (9,9%), Irun todavía presenta un posición negativa, si bien algo mejorada si se compara con el conjunto de municipios vascos (12,1%).</a:t>
            </a:r>
          </a:p>
          <a:p>
            <a:pPr algn="just"/>
            <a:endParaRPr lang="es-ES" sz="500" dirty="0"/>
          </a:p>
          <a:p>
            <a:pPr algn="just"/>
            <a:r>
              <a:rPr lang="es-ES" sz="1000" dirty="0" smtClean="0"/>
              <a:t>Por sexos, el colectivo de las mujeres está siendo el más afectado, presentando una tasa de desempleo a finales de 2017 del 15,8%, casi seis puntos superior al de los hombres, que se cifra en el 9,9%. </a:t>
            </a:r>
          </a:p>
        </p:txBody>
      </p:sp>
      <p:sp>
        <p:nvSpPr>
          <p:cNvPr id="20" name="19 CuadroTexto"/>
          <p:cNvSpPr txBox="1"/>
          <p:nvPr/>
        </p:nvSpPr>
        <p:spPr>
          <a:xfrm>
            <a:off x="37529" y="3506341"/>
            <a:ext cx="2884357" cy="3262432"/>
          </a:xfrm>
          <a:prstGeom prst="rect">
            <a:avLst/>
          </a:prstGeom>
          <a:noFill/>
        </p:spPr>
        <p:txBody>
          <a:bodyPr wrap="square" rtlCol="0">
            <a:spAutoFit/>
          </a:bodyPr>
          <a:lstStyle/>
          <a:p>
            <a:pPr algn="ctr"/>
            <a:r>
              <a:rPr lang="es-ES_tradnl" sz="1200" b="1" dirty="0" smtClean="0">
                <a:solidFill>
                  <a:schemeClr val="accent4">
                    <a:lumMod val="75000"/>
                  </a:schemeClr>
                </a:solidFill>
              </a:rPr>
              <a:t>Hombres</a:t>
            </a:r>
            <a:r>
              <a:rPr lang="es-ES_tradnl" sz="1200" dirty="0" smtClean="0">
                <a:solidFill>
                  <a:schemeClr val="accent4">
                    <a:lumMod val="75000"/>
                  </a:schemeClr>
                </a:solidFill>
              </a:rPr>
              <a:t> </a:t>
            </a:r>
            <a:r>
              <a:rPr lang="es-ES_tradnl" sz="1000" dirty="0" smtClean="0">
                <a:solidFill>
                  <a:schemeClr val="bg1">
                    <a:lumMod val="95000"/>
                  </a:schemeClr>
                </a:solidFill>
              </a:rPr>
              <a:t>(1.469 personas)</a:t>
            </a:r>
            <a:endParaRPr lang="es-ES_tradnl" sz="1200" dirty="0">
              <a:solidFill>
                <a:schemeClr val="bg1">
                  <a:lumMod val="95000"/>
                </a:schemeClr>
              </a:solidFill>
            </a:endParaRPr>
          </a:p>
          <a:p>
            <a:pPr algn="ctr"/>
            <a:r>
              <a:rPr lang="es-ES_tradnl" b="1" dirty="0" smtClean="0">
                <a:solidFill>
                  <a:schemeClr val="accent4">
                    <a:lumMod val="75000"/>
                  </a:schemeClr>
                </a:solidFill>
              </a:rPr>
              <a:t>Mujeres</a:t>
            </a:r>
            <a:r>
              <a:rPr lang="es-ES_tradnl" dirty="0" smtClean="0">
                <a:solidFill>
                  <a:srgbClr val="96AE2B"/>
                </a:solidFill>
              </a:rPr>
              <a:t> </a:t>
            </a:r>
            <a:r>
              <a:rPr lang="es-ES_tradnl" sz="1000" dirty="0">
                <a:solidFill>
                  <a:schemeClr val="bg1">
                    <a:lumMod val="95000"/>
                  </a:schemeClr>
                </a:solidFill>
              </a:rPr>
              <a:t>(</a:t>
            </a:r>
            <a:r>
              <a:rPr lang="es-ES_tradnl" sz="1000" dirty="0" smtClean="0">
                <a:solidFill>
                  <a:schemeClr val="bg1">
                    <a:lumMod val="95000"/>
                  </a:schemeClr>
                </a:solidFill>
              </a:rPr>
              <a:t>2.153 personas)</a:t>
            </a:r>
            <a:endParaRPr lang="es-ES_tradnl" sz="1200" dirty="0" smtClean="0">
              <a:solidFill>
                <a:schemeClr val="bg1">
                  <a:lumMod val="95000"/>
                </a:schemeClr>
              </a:solidFill>
            </a:endParaRPr>
          </a:p>
          <a:p>
            <a:pPr algn="ctr"/>
            <a:endParaRPr lang="es-ES_tradnl" sz="1000" dirty="0" smtClean="0">
              <a:solidFill>
                <a:schemeClr val="bg1">
                  <a:lumMod val="95000"/>
                </a:schemeClr>
              </a:solidFill>
            </a:endParaRPr>
          </a:p>
          <a:p>
            <a:pPr algn="ctr"/>
            <a:r>
              <a:rPr lang="es-ES_tradnl" sz="1200" b="1" dirty="0">
                <a:solidFill>
                  <a:srgbClr val="96AE2B"/>
                </a:solidFill>
              </a:rPr>
              <a:t>&lt; 25 años </a:t>
            </a:r>
            <a:r>
              <a:rPr lang="es-ES_tradnl" sz="1000" dirty="0" smtClean="0">
                <a:solidFill>
                  <a:schemeClr val="bg1">
                    <a:lumMod val="95000"/>
                  </a:schemeClr>
                </a:solidFill>
              </a:rPr>
              <a:t>(6,4%)</a:t>
            </a:r>
            <a:endParaRPr lang="es-ES_tradnl" sz="1000" dirty="0">
              <a:solidFill>
                <a:schemeClr val="bg1">
                  <a:lumMod val="95000"/>
                </a:schemeClr>
              </a:solidFill>
            </a:endParaRPr>
          </a:p>
          <a:p>
            <a:pPr algn="ctr"/>
            <a:r>
              <a:rPr lang="es-ES_tradnl" b="1" dirty="0">
                <a:solidFill>
                  <a:srgbClr val="96AE2B"/>
                </a:solidFill>
              </a:rPr>
              <a:t>25-44 años </a:t>
            </a:r>
            <a:r>
              <a:rPr lang="es-ES_tradnl" sz="1000" dirty="0" smtClean="0">
                <a:solidFill>
                  <a:schemeClr val="bg1">
                    <a:lumMod val="95000"/>
                  </a:schemeClr>
                </a:solidFill>
              </a:rPr>
              <a:t>(42,9%)</a:t>
            </a:r>
            <a:endParaRPr lang="es-ES_tradnl" sz="1000" dirty="0">
              <a:solidFill>
                <a:schemeClr val="bg1">
                  <a:lumMod val="95000"/>
                </a:schemeClr>
              </a:solidFill>
            </a:endParaRPr>
          </a:p>
          <a:p>
            <a:pPr algn="ctr"/>
            <a:r>
              <a:rPr lang="es-ES_tradnl" sz="1600" b="1" dirty="0" smtClean="0">
                <a:solidFill>
                  <a:srgbClr val="96AE2B"/>
                </a:solidFill>
              </a:rPr>
              <a:t>&gt;44 </a:t>
            </a:r>
            <a:r>
              <a:rPr lang="es-ES_tradnl" sz="1600" b="1" dirty="0">
                <a:solidFill>
                  <a:srgbClr val="96AE2B"/>
                </a:solidFill>
              </a:rPr>
              <a:t>años </a:t>
            </a:r>
            <a:r>
              <a:rPr lang="es-ES_tradnl" sz="1000" dirty="0" smtClean="0">
                <a:solidFill>
                  <a:schemeClr val="bg1">
                    <a:lumMod val="95000"/>
                  </a:schemeClr>
                </a:solidFill>
              </a:rPr>
              <a:t>(50,7%)</a:t>
            </a:r>
            <a:endParaRPr lang="es-ES_tradnl" sz="1000" dirty="0">
              <a:solidFill>
                <a:schemeClr val="bg1">
                  <a:lumMod val="95000"/>
                </a:schemeClr>
              </a:solidFill>
            </a:endParaRPr>
          </a:p>
          <a:p>
            <a:pPr marL="171450" indent="-171450" algn="ctr">
              <a:buFont typeface="Wingdings"/>
              <a:buChar char="Ø"/>
            </a:pPr>
            <a:endParaRPr lang="es-ES_tradnl" sz="1000" dirty="0">
              <a:solidFill>
                <a:schemeClr val="bg1">
                  <a:lumMod val="95000"/>
                </a:schemeClr>
              </a:solidFill>
            </a:endParaRPr>
          </a:p>
          <a:p>
            <a:pPr algn="ctr"/>
            <a:r>
              <a:rPr lang="es-ES_tradnl" sz="1100" b="1" dirty="0">
                <a:solidFill>
                  <a:schemeClr val="bg1">
                    <a:lumMod val="50000"/>
                  </a:schemeClr>
                </a:solidFill>
              </a:rPr>
              <a:t>Agricultura</a:t>
            </a:r>
            <a:r>
              <a:rPr lang="es-ES_tradnl" sz="1100" dirty="0" smtClean="0"/>
              <a:t> </a:t>
            </a:r>
            <a:r>
              <a:rPr lang="es-ES_tradnl" sz="1000" dirty="0" smtClean="0">
                <a:solidFill>
                  <a:schemeClr val="bg1">
                    <a:lumMod val="95000"/>
                  </a:schemeClr>
                </a:solidFill>
              </a:rPr>
              <a:t>(1,6%)</a:t>
            </a:r>
            <a:endParaRPr lang="es-ES_tradnl" sz="1000" dirty="0">
              <a:solidFill>
                <a:schemeClr val="bg1">
                  <a:lumMod val="95000"/>
                </a:schemeClr>
              </a:solidFill>
            </a:endParaRPr>
          </a:p>
          <a:p>
            <a:pPr algn="ctr"/>
            <a:r>
              <a:rPr lang="es-ES_tradnl" sz="1600" b="1" dirty="0">
                <a:solidFill>
                  <a:schemeClr val="bg1">
                    <a:lumMod val="50000"/>
                  </a:schemeClr>
                </a:solidFill>
              </a:rPr>
              <a:t>Industria</a:t>
            </a:r>
            <a:r>
              <a:rPr lang="es-ES_tradnl" sz="1600" dirty="0" smtClean="0"/>
              <a:t> </a:t>
            </a:r>
            <a:r>
              <a:rPr lang="es-ES_tradnl" sz="1000" dirty="0" smtClean="0">
                <a:solidFill>
                  <a:schemeClr val="bg1">
                    <a:lumMod val="95000"/>
                  </a:schemeClr>
                </a:solidFill>
              </a:rPr>
              <a:t>(10,5%)</a:t>
            </a:r>
            <a:endParaRPr lang="es-ES_tradnl" sz="1000" dirty="0">
              <a:solidFill>
                <a:schemeClr val="bg1">
                  <a:lumMod val="95000"/>
                </a:schemeClr>
              </a:solidFill>
            </a:endParaRPr>
          </a:p>
          <a:p>
            <a:pPr algn="ctr"/>
            <a:r>
              <a:rPr lang="es-ES_tradnl" sz="1200" b="1" dirty="0">
                <a:solidFill>
                  <a:schemeClr val="bg1">
                    <a:lumMod val="50000"/>
                  </a:schemeClr>
                </a:solidFill>
              </a:rPr>
              <a:t>Construcción</a:t>
            </a:r>
            <a:r>
              <a:rPr lang="es-ES_tradnl" sz="1400" dirty="0" smtClean="0"/>
              <a:t> </a:t>
            </a:r>
            <a:r>
              <a:rPr lang="es-ES_tradnl" sz="1000" dirty="0" smtClean="0">
                <a:solidFill>
                  <a:schemeClr val="bg1">
                    <a:lumMod val="95000"/>
                  </a:schemeClr>
                </a:solidFill>
              </a:rPr>
              <a:t>(6,6%)</a:t>
            </a:r>
            <a:endParaRPr lang="es-ES_tradnl" sz="1000" dirty="0">
              <a:solidFill>
                <a:schemeClr val="bg1">
                  <a:lumMod val="95000"/>
                </a:schemeClr>
              </a:solidFill>
            </a:endParaRPr>
          </a:p>
          <a:p>
            <a:pPr algn="ctr"/>
            <a:r>
              <a:rPr lang="es-ES_tradnl" sz="2000" b="1" dirty="0">
                <a:solidFill>
                  <a:schemeClr val="bg1">
                    <a:lumMod val="50000"/>
                  </a:schemeClr>
                </a:solidFill>
              </a:rPr>
              <a:t>Servicios</a:t>
            </a:r>
            <a:r>
              <a:rPr lang="es-ES_tradnl" sz="2000" dirty="0" smtClean="0"/>
              <a:t> </a:t>
            </a:r>
            <a:r>
              <a:rPr lang="es-ES_tradnl" sz="1000" dirty="0" smtClean="0">
                <a:solidFill>
                  <a:schemeClr val="bg1">
                    <a:lumMod val="95000"/>
                  </a:schemeClr>
                </a:solidFill>
              </a:rPr>
              <a:t>(71,6%)</a:t>
            </a:r>
            <a:endParaRPr lang="es-ES_tradnl" sz="1000" dirty="0">
              <a:solidFill>
                <a:schemeClr val="bg1">
                  <a:lumMod val="95000"/>
                </a:schemeClr>
              </a:solidFill>
            </a:endParaRPr>
          </a:p>
          <a:p>
            <a:pPr algn="ctr"/>
            <a:r>
              <a:rPr lang="es-ES_tradnl" sz="1100" b="1" dirty="0">
                <a:solidFill>
                  <a:schemeClr val="bg1">
                    <a:lumMod val="50000"/>
                  </a:schemeClr>
                </a:solidFill>
              </a:rPr>
              <a:t>Sin empleo anterior  </a:t>
            </a:r>
            <a:r>
              <a:rPr lang="es-ES_tradnl" sz="1000" dirty="0" smtClean="0">
                <a:solidFill>
                  <a:schemeClr val="bg1">
                    <a:lumMod val="95000"/>
                  </a:schemeClr>
                </a:solidFill>
              </a:rPr>
              <a:t>(9,7%)</a:t>
            </a:r>
          </a:p>
          <a:p>
            <a:pPr algn="ctr"/>
            <a:endParaRPr lang="es-ES_tradnl" sz="1000" dirty="0">
              <a:solidFill>
                <a:schemeClr val="bg1">
                  <a:lumMod val="95000"/>
                </a:schemeClr>
              </a:solidFill>
            </a:endParaRPr>
          </a:p>
          <a:p>
            <a:pPr algn="ctr"/>
            <a:r>
              <a:rPr lang="es-ES_tradnl" sz="1200" b="1" dirty="0" smtClean="0">
                <a:solidFill>
                  <a:srgbClr val="FF0000"/>
                </a:solidFill>
              </a:rPr>
              <a:t>Cobra prestaciones</a:t>
            </a:r>
            <a:r>
              <a:rPr lang="es-ES_tradnl" sz="1200" b="1" dirty="0" smtClean="0">
                <a:solidFill>
                  <a:srgbClr val="96AE2B"/>
                </a:solidFill>
              </a:rPr>
              <a:t> </a:t>
            </a:r>
            <a:r>
              <a:rPr lang="es-ES_tradnl" sz="1000" dirty="0" smtClean="0">
                <a:solidFill>
                  <a:schemeClr val="bg1">
                    <a:lumMod val="95000"/>
                  </a:schemeClr>
                </a:solidFill>
              </a:rPr>
              <a:t>(30%)</a:t>
            </a:r>
          </a:p>
          <a:p>
            <a:pPr algn="ctr"/>
            <a:r>
              <a:rPr lang="es-ES_tradnl" sz="1600" b="1" dirty="0" smtClean="0">
                <a:solidFill>
                  <a:srgbClr val="FF0000"/>
                </a:solidFill>
              </a:rPr>
              <a:t>No cobra prestaciones </a:t>
            </a:r>
            <a:r>
              <a:rPr lang="es-ES_tradnl" sz="1000" dirty="0" smtClean="0">
                <a:solidFill>
                  <a:schemeClr val="bg1">
                    <a:lumMod val="95000"/>
                  </a:schemeClr>
                </a:solidFill>
              </a:rPr>
              <a:t>(70%)</a:t>
            </a:r>
            <a:endParaRPr lang="es-ES_tradnl" sz="1000" dirty="0">
              <a:solidFill>
                <a:schemeClr val="bg1">
                  <a:lumMod val="95000"/>
                </a:schemeClr>
              </a:solidFill>
            </a:endParaRPr>
          </a:p>
        </p:txBody>
      </p:sp>
      <p:sp>
        <p:nvSpPr>
          <p:cNvPr id="22" name="21 CuadroTexto"/>
          <p:cNvSpPr txBox="1"/>
          <p:nvPr/>
        </p:nvSpPr>
        <p:spPr>
          <a:xfrm>
            <a:off x="-108223" y="3162454"/>
            <a:ext cx="1820863" cy="338554"/>
          </a:xfrm>
          <a:prstGeom prst="rect">
            <a:avLst/>
          </a:prstGeom>
          <a:noFill/>
        </p:spPr>
        <p:txBody>
          <a:bodyPr wrap="square" rtlCol="0">
            <a:spAutoFit/>
          </a:bodyPr>
          <a:lstStyle/>
          <a:p>
            <a:pPr algn="ctr"/>
            <a:r>
              <a:rPr lang="es-ES" sz="800" b="1" dirty="0" smtClean="0">
                <a:solidFill>
                  <a:schemeClr val="bg1">
                    <a:lumMod val="50000"/>
                  </a:schemeClr>
                </a:solidFill>
              </a:rPr>
              <a:t>Perfil de la persona parada registrada en Irun (dic-17)</a:t>
            </a:r>
            <a:endParaRPr lang="es-ES" sz="800" b="1" dirty="0">
              <a:solidFill>
                <a:schemeClr val="bg1">
                  <a:lumMod val="50000"/>
                </a:schemeClr>
              </a:solidFill>
            </a:endParaRPr>
          </a:p>
        </p:txBody>
      </p:sp>
      <p:sp>
        <p:nvSpPr>
          <p:cNvPr id="24" name="23 CuadroTexto"/>
          <p:cNvSpPr txBox="1"/>
          <p:nvPr/>
        </p:nvSpPr>
        <p:spPr>
          <a:xfrm>
            <a:off x="5745088" y="3573016"/>
            <a:ext cx="3674404" cy="246221"/>
          </a:xfrm>
          <a:prstGeom prst="rect">
            <a:avLst/>
          </a:prstGeom>
          <a:noFill/>
        </p:spPr>
        <p:txBody>
          <a:bodyPr wrap="square" rtlCol="0">
            <a:spAutoFit/>
          </a:bodyPr>
          <a:lstStyle>
            <a:defPPr>
              <a:defRPr lang="es-ES"/>
            </a:defPPr>
            <a:lvl1pPr>
              <a:defRPr sz="1000"/>
            </a:lvl1pPr>
          </a:lstStyle>
          <a:p>
            <a:pPr algn="ctr"/>
            <a:r>
              <a:rPr lang="es-ES" b="1" dirty="0" smtClean="0">
                <a:solidFill>
                  <a:srgbClr val="96AE2B"/>
                </a:solidFill>
              </a:rPr>
              <a:t>Paro registrado en Irun, total y por sexos (2017)</a:t>
            </a:r>
            <a:endParaRPr lang="es-ES" b="1" dirty="0">
              <a:solidFill>
                <a:srgbClr val="96AE2B"/>
              </a:solidFill>
            </a:endParaRPr>
          </a:p>
        </p:txBody>
      </p:sp>
      <p:sp>
        <p:nvSpPr>
          <p:cNvPr id="2" name="1 Elipse"/>
          <p:cNvSpPr/>
          <p:nvPr/>
        </p:nvSpPr>
        <p:spPr>
          <a:xfrm>
            <a:off x="2677951" y="4661520"/>
            <a:ext cx="2131033" cy="2016224"/>
          </a:xfrm>
          <a:prstGeom prst="ellipse">
            <a:avLst/>
          </a:prstGeom>
          <a:solidFill>
            <a:srgbClr val="96A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22 CuadroTexto"/>
          <p:cNvSpPr txBox="1"/>
          <p:nvPr/>
        </p:nvSpPr>
        <p:spPr>
          <a:xfrm>
            <a:off x="3089900" y="6207804"/>
            <a:ext cx="1498575" cy="253916"/>
          </a:xfrm>
          <a:prstGeom prst="rect">
            <a:avLst/>
          </a:prstGeom>
          <a:noFill/>
        </p:spPr>
        <p:txBody>
          <a:bodyPr wrap="square" rtlCol="0">
            <a:spAutoFit/>
          </a:bodyPr>
          <a:lstStyle/>
          <a:p>
            <a:r>
              <a:rPr lang="es-ES_tradnl" sz="1000" dirty="0" smtClean="0">
                <a:solidFill>
                  <a:schemeClr val="bg1"/>
                </a:solidFill>
              </a:rPr>
              <a:t>Tasa de paro (dic-17)</a:t>
            </a:r>
            <a:endParaRPr lang="es-ES" sz="800" dirty="0">
              <a:solidFill>
                <a:schemeClr val="bg1"/>
              </a:solidFill>
            </a:endParaRPr>
          </a:p>
        </p:txBody>
      </p:sp>
      <p:sp>
        <p:nvSpPr>
          <p:cNvPr id="3" name="2 CuadroTexto"/>
          <p:cNvSpPr txBox="1"/>
          <p:nvPr/>
        </p:nvSpPr>
        <p:spPr>
          <a:xfrm>
            <a:off x="2929098" y="5093568"/>
            <a:ext cx="1800200" cy="954107"/>
          </a:xfrm>
          <a:prstGeom prst="rect">
            <a:avLst/>
          </a:prstGeom>
          <a:noFill/>
        </p:spPr>
        <p:txBody>
          <a:bodyPr wrap="square" rtlCol="0">
            <a:spAutoFit/>
          </a:bodyPr>
          <a:lstStyle/>
          <a:p>
            <a:pPr algn="ctr"/>
            <a:r>
              <a:rPr lang="es-ES_tradnl" sz="2400" dirty="0" err="1" smtClean="0"/>
              <a:t>Irun</a:t>
            </a:r>
            <a:r>
              <a:rPr lang="es-ES_tradnl" sz="2400" dirty="0" smtClean="0"/>
              <a:t> </a:t>
            </a:r>
            <a:r>
              <a:rPr lang="es-ES_tradnl" sz="2400" dirty="0" smtClean="0">
                <a:solidFill>
                  <a:schemeClr val="bg1"/>
                </a:solidFill>
              </a:rPr>
              <a:t>12,5%</a:t>
            </a:r>
          </a:p>
          <a:p>
            <a:pPr algn="ctr"/>
            <a:r>
              <a:rPr lang="es-ES_tradnl" sz="1400" b="1" dirty="0" err="1" smtClean="0">
                <a:solidFill>
                  <a:srgbClr val="FFC000"/>
                </a:solidFill>
              </a:rPr>
              <a:t>Gipuzkoa</a:t>
            </a:r>
            <a:r>
              <a:rPr lang="es-ES_tradnl" sz="1400" dirty="0" smtClean="0"/>
              <a:t>  </a:t>
            </a:r>
            <a:r>
              <a:rPr lang="es-ES_tradnl" sz="1400" dirty="0" smtClean="0">
                <a:solidFill>
                  <a:schemeClr val="bg1"/>
                </a:solidFill>
              </a:rPr>
              <a:t>9,9%</a:t>
            </a:r>
          </a:p>
          <a:p>
            <a:pPr algn="ctr"/>
            <a:r>
              <a:rPr lang="es-ES_tradnl" sz="1400" b="1" dirty="0">
                <a:solidFill>
                  <a:schemeClr val="bg1">
                    <a:lumMod val="50000"/>
                  </a:schemeClr>
                </a:solidFill>
              </a:rPr>
              <a:t>CAPV</a:t>
            </a:r>
            <a:r>
              <a:rPr lang="es-ES_tradnl" dirty="0" smtClean="0">
                <a:solidFill>
                  <a:schemeClr val="bg1">
                    <a:lumMod val="50000"/>
                  </a:schemeClr>
                </a:solidFill>
              </a:rPr>
              <a:t>  </a:t>
            </a:r>
            <a:r>
              <a:rPr lang="es-ES_tradnl" sz="1400" dirty="0" smtClean="0">
                <a:solidFill>
                  <a:schemeClr val="bg1"/>
                </a:solidFill>
              </a:rPr>
              <a:t>12,1%</a:t>
            </a:r>
            <a:endParaRPr lang="es-ES" sz="1400" dirty="0">
              <a:solidFill>
                <a:schemeClr val="bg1"/>
              </a:solidFill>
            </a:endParaRPr>
          </a:p>
        </p:txBody>
      </p:sp>
      <p:pic>
        <p:nvPicPr>
          <p:cNvPr id="26" name="16 Imagen" descr="Recorte de pantalla"/>
          <p:cNvPicPr>
            <a:picLocks noChangeAspect="1"/>
          </p:cNvPicPr>
          <p:nvPr/>
        </p:nvPicPr>
        <p:blipFill>
          <a:blip r:embed="rId3" cstate="print"/>
          <a:srcRect/>
          <a:stretch>
            <a:fillRect/>
          </a:stretch>
        </p:blipFill>
        <p:spPr bwMode="auto">
          <a:xfrm>
            <a:off x="6435726" y="-3175"/>
            <a:ext cx="3446462" cy="552450"/>
          </a:xfrm>
          <a:prstGeom prst="rect">
            <a:avLst/>
          </a:prstGeom>
          <a:noFill/>
          <a:ln w="9525">
            <a:noFill/>
            <a:miter lim="800000"/>
            <a:headEnd/>
            <a:tailEnd/>
          </a:ln>
        </p:spPr>
      </p:pic>
      <p:sp>
        <p:nvSpPr>
          <p:cNvPr id="6" name="5 Rectángulo"/>
          <p:cNvSpPr/>
          <p:nvPr/>
        </p:nvSpPr>
        <p:spPr>
          <a:xfrm>
            <a:off x="3368824" y="3483585"/>
            <a:ext cx="2088233" cy="1015663"/>
          </a:xfrm>
          <a:prstGeom prst="rect">
            <a:avLst/>
          </a:prstGeom>
          <a:noFill/>
        </p:spPr>
        <p:txBody>
          <a:bodyPr wrap="square" rtlCol="0">
            <a:spAutoFit/>
          </a:bodyPr>
          <a:lstStyle/>
          <a:p>
            <a:pPr algn="just"/>
            <a:r>
              <a:rPr lang="es-ES" sz="1000" dirty="0" smtClean="0"/>
              <a:t>No obstante, y en </a:t>
            </a:r>
            <a:r>
              <a:rPr lang="es-ES" sz="1000" dirty="0"/>
              <a:t>comparación con la situación de inicio del año la cifra de parados también ha mejorado, reduciéndose </a:t>
            </a:r>
            <a:r>
              <a:rPr lang="es-ES" sz="1000" dirty="0" smtClean="0"/>
              <a:t>en 479 </a:t>
            </a:r>
            <a:r>
              <a:rPr lang="es-ES" sz="1000" dirty="0"/>
              <a:t>personas, lo que supone una </a:t>
            </a:r>
            <a:r>
              <a:rPr lang="es-ES" sz="1000" dirty="0" smtClean="0"/>
              <a:t>mejoría del 12%.</a:t>
            </a:r>
            <a:endParaRPr lang="es-ES" sz="1000" dirty="0"/>
          </a:p>
        </p:txBody>
      </p:sp>
      <p:pic>
        <p:nvPicPr>
          <p:cNvPr id="4" name="Picture 2"/>
          <p:cNvPicPr>
            <a:picLocks noChangeAspect="1" noChangeArrowheads="1"/>
          </p:cNvPicPr>
          <p:nvPr/>
        </p:nvPicPr>
        <p:blipFill>
          <a:blip r:embed="rId4" cstate="print"/>
          <a:srcRect/>
          <a:stretch>
            <a:fillRect/>
          </a:stretch>
        </p:blipFill>
        <p:spPr bwMode="auto">
          <a:xfrm>
            <a:off x="5745088" y="1052736"/>
            <a:ext cx="3902075" cy="23463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5673080" y="3789039"/>
            <a:ext cx="3960440" cy="2973757"/>
          </a:xfrm>
          <a:prstGeom prst="rect">
            <a:avLst/>
          </a:prstGeom>
          <a:noFill/>
          <a:ln w="9525">
            <a:noFill/>
            <a:miter lim="800000"/>
            <a:headEnd/>
            <a:tailEnd/>
          </a:ln>
          <a:effectLst/>
        </p:spPr>
      </p:pic>
    </p:spTree>
    <p:extLst>
      <p:ext uri="{BB962C8B-B14F-4D97-AF65-F5344CB8AC3E}">
        <p14:creationId xmlns:p14="http://schemas.microsoft.com/office/powerpoint/2010/main" xmlns="" val="1034295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16 Imagen" descr="Recorte de pantalla"/>
          <p:cNvPicPr>
            <a:picLocks noChangeAspect="1"/>
          </p:cNvPicPr>
          <p:nvPr/>
        </p:nvPicPr>
        <p:blipFill>
          <a:blip r:embed="rId2" cstate="print"/>
          <a:srcRect/>
          <a:stretch>
            <a:fillRect/>
          </a:stretch>
        </p:blipFill>
        <p:spPr bwMode="auto">
          <a:xfrm>
            <a:off x="6435726" y="-3175"/>
            <a:ext cx="3446462" cy="552450"/>
          </a:xfrm>
          <a:prstGeom prst="rect">
            <a:avLst/>
          </a:prstGeom>
          <a:noFill/>
          <a:ln w="9525">
            <a:noFill/>
            <a:miter lim="800000"/>
            <a:headEnd/>
            <a:tailEnd/>
          </a:ln>
        </p:spPr>
      </p:pic>
      <p:sp>
        <p:nvSpPr>
          <p:cNvPr id="12" name="11 CuadroTexto"/>
          <p:cNvSpPr txBox="1"/>
          <p:nvPr/>
        </p:nvSpPr>
        <p:spPr>
          <a:xfrm>
            <a:off x="335385" y="3398803"/>
            <a:ext cx="3168352" cy="400110"/>
          </a:xfrm>
          <a:prstGeom prst="rect">
            <a:avLst/>
          </a:prstGeom>
          <a:noFill/>
        </p:spPr>
        <p:txBody>
          <a:bodyPr wrap="square" rtlCol="0">
            <a:spAutoFit/>
          </a:bodyPr>
          <a:lstStyle/>
          <a:p>
            <a:pPr algn="ctr"/>
            <a:r>
              <a:rPr lang="es-ES" sz="1000" b="1" dirty="0" smtClean="0">
                <a:solidFill>
                  <a:srgbClr val="96AE2B"/>
                </a:solidFill>
              </a:rPr>
              <a:t>Población afiliada a la Seguridad Social en Irun (2017)</a:t>
            </a:r>
            <a:endParaRPr lang="es-ES" sz="1000" b="1" dirty="0">
              <a:solidFill>
                <a:srgbClr val="96AE2B"/>
              </a:solidFill>
            </a:endParaRPr>
          </a:p>
        </p:txBody>
      </p:sp>
      <p:sp>
        <p:nvSpPr>
          <p:cNvPr id="9" name="8 CuadroTexto"/>
          <p:cNvSpPr txBox="1"/>
          <p:nvPr/>
        </p:nvSpPr>
        <p:spPr>
          <a:xfrm>
            <a:off x="723294" y="467147"/>
            <a:ext cx="2789546" cy="246221"/>
          </a:xfrm>
          <a:prstGeom prst="rect">
            <a:avLst/>
          </a:prstGeom>
          <a:noFill/>
        </p:spPr>
        <p:txBody>
          <a:bodyPr wrap="square" rtlCol="0">
            <a:spAutoFit/>
          </a:bodyPr>
          <a:lstStyle>
            <a:defPPr>
              <a:defRPr lang="es-ES"/>
            </a:defPPr>
            <a:lvl1pPr>
              <a:defRPr sz="1000">
                <a:solidFill>
                  <a:srgbClr val="96AE2B"/>
                </a:solidFill>
              </a:defRPr>
            </a:lvl1pPr>
          </a:lstStyle>
          <a:p>
            <a:pPr algn="ctr"/>
            <a:r>
              <a:rPr lang="es-ES" b="1" dirty="0" smtClean="0"/>
              <a:t>Nuevos contratos en Irun (2017)</a:t>
            </a:r>
            <a:endParaRPr lang="es-ES" b="1" dirty="0"/>
          </a:p>
        </p:txBody>
      </p:sp>
      <p:graphicFrame>
        <p:nvGraphicFramePr>
          <p:cNvPr id="10" name="2 Gráfico"/>
          <p:cNvGraphicFramePr>
            <a:graphicFrameLocks/>
          </p:cNvGraphicFramePr>
          <p:nvPr>
            <p:extLst>
              <p:ext uri="{D42A27DB-BD31-4B8C-83A1-F6EECF244321}">
                <p14:modId xmlns:p14="http://schemas.microsoft.com/office/powerpoint/2010/main" xmlns="" val="1844269368"/>
              </p:ext>
            </p:extLst>
          </p:nvPr>
        </p:nvGraphicFramePr>
        <p:xfrm>
          <a:off x="4041363" y="575616"/>
          <a:ext cx="3456384" cy="2709368"/>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6942012" y="3398803"/>
            <a:ext cx="2547492" cy="246221"/>
          </a:xfrm>
          <a:prstGeom prst="rect">
            <a:avLst/>
          </a:prstGeom>
          <a:noFill/>
        </p:spPr>
        <p:txBody>
          <a:bodyPr wrap="none" rtlCol="0">
            <a:spAutoFit/>
          </a:bodyPr>
          <a:lstStyle/>
          <a:p>
            <a:r>
              <a:rPr lang="es-ES" sz="1000" b="1" dirty="0">
                <a:solidFill>
                  <a:srgbClr val="96AE2B"/>
                </a:solidFill>
              </a:rPr>
              <a:t>Empleo y establecimientos en </a:t>
            </a:r>
            <a:r>
              <a:rPr lang="es-ES" sz="1000" b="1" dirty="0" smtClean="0">
                <a:solidFill>
                  <a:srgbClr val="96AE2B"/>
                </a:solidFill>
              </a:rPr>
              <a:t>Irun (%)</a:t>
            </a:r>
            <a:endParaRPr lang="es-ES" sz="1000" b="1" dirty="0">
              <a:solidFill>
                <a:srgbClr val="96AE2B"/>
              </a:solidFill>
            </a:endParaRPr>
          </a:p>
        </p:txBody>
      </p:sp>
      <p:sp>
        <p:nvSpPr>
          <p:cNvPr id="16" name="15 CuadroTexto"/>
          <p:cNvSpPr txBox="1"/>
          <p:nvPr/>
        </p:nvSpPr>
        <p:spPr>
          <a:xfrm>
            <a:off x="4213870" y="475050"/>
            <a:ext cx="2581156" cy="246221"/>
          </a:xfrm>
          <a:prstGeom prst="rect">
            <a:avLst/>
          </a:prstGeom>
          <a:noFill/>
        </p:spPr>
        <p:txBody>
          <a:bodyPr wrap="square" rtlCol="0">
            <a:spAutoFit/>
          </a:bodyPr>
          <a:lstStyle>
            <a:defPPr>
              <a:defRPr lang="es-ES"/>
            </a:defPPr>
            <a:lvl1pPr>
              <a:defRPr sz="1000">
                <a:solidFill>
                  <a:srgbClr val="96AE2B"/>
                </a:solidFill>
              </a:defRPr>
            </a:lvl1pPr>
          </a:lstStyle>
          <a:p>
            <a:r>
              <a:rPr lang="es-ES" b="1" dirty="0" smtClean="0"/>
              <a:t>Tipología de los nuevos contratos (%)</a:t>
            </a:r>
            <a:endParaRPr lang="es-ES" b="1" dirty="0"/>
          </a:p>
        </p:txBody>
      </p:sp>
      <p:graphicFrame>
        <p:nvGraphicFramePr>
          <p:cNvPr id="17" name="3 Gráfico"/>
          <p:cNvGraphicFramePr>
            <a:graphicFrameLocks/>
          </p:cNvGraphicFramePr>
          <p:nvPr>
            <p:extLst>
              <p:ext uri="{D42A27DB-BD31-4B8C-83A1-F6EECF244321}">
                <p14:modId xmlns:p14="http://schemas.microsoft.com/office/powerpoint/2010/main" xmlns="" val="3353570228"/>
              </p:ext>
            </p:extLst>
          </p:nvPr>
        </p:nvGraphicFramePr>
        <p:xfrm>
          <a:off x="5457056" y="908720"/>
          <a:ext cx="2952328" cy="1515616"/>
        </p:xfrm>
        <a:graphic>
          <a:graphicData uri="http://schemas.openxmlformats.org/drawingml/2006/chart">
            <c:chart xmlns:c="http://schemas.openxmlformats.org/drawingml/2006/chart" xmlns:r="http://schemas.openxmlformats.org/officeDocument/2006/relationships" r:id="rId4"/>
          </a:graphicData>
        </a:graphic>
      </p:graphicFrame>
      <p:sp>
        <p:nvSpPr>
          <p:cNvPr id="20" name="19 CuadroTexto"/>
          <p:cNvSpPr txBox="1"/>
          <p:nvPr/>
        </p:nvSpPr>
        <p:spPr>
          <a:xfrm>
            <a:off x="3730883" y="3393951"/>
            <a:ext cx="2829535" cy="3170099"/>
          </a:xfrm>
          <a:prstGeom prst="rect">
            <a:avLst/>
          </a:prstGeom>
          <a:noFill/>
        </p:spPr>
        <p:txBody>
          <a:bodyPr wrap="square" rtlCol="0">
            <a:spAutoFit/>
          </a:bodyPr>
          <a:lstStyle/>
          <a:p>
            <a:pPr algn="just">
              <a:spcBef>
                <a:spcPts val="0"/>
              </a:spcBef>
              <a:spcAft>
                <a:spcPts val="600"/>
              </a:spcAft>
            </a:pPr>
            <a:r>
              <a:rPr lang="es-ES" sz="1000" dirty="0"/>
              <a:t>La </a:t>
            </a:r>
            <a:r>
              <a:rPr lang="es-ES" sz="1000" dirty="0" smtClean="0"/>
              <a:t>leve mejoría del </a:t>
            </a:r>
            <a:r>
              <a:rPr lang="es-ES" sz="1000" dirty="0"/>
              <a:t>empleo en Irun también se ha visto reflejada </a:t>
            </a:r>
            <a:r>
              <a:rPr lang="es-ES" sz="1000" dirty="0" smtClean="0"/>
              <a:t>en un aumento de </a:t>
            </a:r>
            <a:r>
              <a:rPr lang="es-ES" sz="1000" dirty="0"/>
              <a:t>la afiliación a la Seguridad Social</a:t>
            </a:r>
            <a:r>
              <a:rPr lang="es-ES" sz="1000" dirty="0" smtClean="0"/>
              <a:t>.</a:t>
            </a:r>
            <a:endParaRPr lang="es-ES" sz="1000" dirty="0"/>
          </a:p>
          <a:p>
            <a:pPr algn="just">
              <a:spcBef>
                <a:spcPts val="0"/>
              </a:spcBef>
              <a:spcAft>
                <a:spcPts val="600"/>
              </a:spcAft>
            </a:pPr>
            <a:r>
              <a:rPr lang="es-ES" sz="1000" dirty="0"/>
              <a:t>Concretamente, la población afiliada en el municipio asciende a </a:t>
            </a:r>
            <a:r>
              <a:rPr lang="es-ES" sz="1000" dirty="0" smtClean="0"/>
              <a:t>18.863 </a:t>
            </a:r>
            <a:r>
              <a:rPr lang="es-ES" sz="1000" dirty="0"/>
              <a:t>personas a finales de </a:t>
            </a:r>
            <a:r>
              <a:rPr lang="es-ES" sz="1000" dirty="0" smtClean="0"/>
              <a:t>2017, </a:t>
            </a:r>
            <a:r>
              <a:rPr lang="es-ES" sz="1000" dirty="0"/>
              <a:t>un </a:t>
            </a:r>
            <a:r>
              <a:rPr lang="es-ES" sz="1000" dirty="0" smtClean="0"/>
              <a:t>4% </a:t>
            </a:r>
            <a:r>
              <a:rPr lang="es-ES" sz="1000" dirty="0"/>
              <a:t>superior a las cifras de comienzo del mismo año. De éstas, el colectivo de trabajadores autónomos representa el </a:t>
            </a:r>
            <a:r>
              <a:rPr lang="es-ES" sz="1000" dirty="0" smtClean="0"/>
              <a:t>25% </a:t>
            </a:r>
            <a:r>
              <a:rPr lang="es-ES" sz="1000" dirty="0"/>
              <a:t>del total de las afiliaciones</a:t>
            </a:r>
            <a:r>
              <a:rPr lang="es-ES" sz="1000" dirty="0" smtClean="0"/>
              <a:t>.</a:t>
            </a:r>
            <a:endParaRPr lang="es-ES" sz="1000" dirty="0"/>
          </a:p>
          <a:p>
            <a:pPr algn="just">
              <a:spcBef>
                <a:spcPts val="0"/>
              </a:spcBef>
              <a:spcAft>
                <a:spcPts val="600"/>
              </a:spcAft>
            </a:pPr>
            <a:r>
              <a:rPr lang="es-ES" sz="1000" dirty="0"/>
              <a:t>En cuanto a  la estructura del empleo, y su distribución por sectores de actividad, el </a:t>
            </a:r>
            <a:r>
              <a:rPr lang="es-ES" sz="1000" dirty="0" smtClean="0"/>
              <a:t>76% </a:t>
            </a:r>
            <a:r>
              <a:rPr lang="es-ES" sz="1000" dirty="0"/>
              <a:t>de la población empleada en Irun lo hace en el sector servicios, mientras que el 17% trabaja en el sector industrial. La construcción aglutina cerca del </a:t>
            </a:r>
            <a:r>
              <a:rPr lang="es-ES" sz="1000" dirty="0" smtClean="0"/>
              <a:t>6% </a:t>
            </a:r>
            <a:r>
              <a:rPr lang="es-ES" sz="1000" dirty="0"/>
              <a:t>de la población empleada en el municipio.</a:t>
            </a:r>
          </a:p>
          <a:p>
            <a:pPr algn="just">
              <a:spcBef>
                <a:spcPts val="0"/>
              </a:spcBef>
              <a:spcAft>
                <a:spcPts val="600"/>
              </a:spcAft>
            </a:pPr>
            <a:endParaRPr lang="es-ES" sz="1000" dirty="0"/>
          </a:p>
          <a:p>
            <a:pPr algn="just"/>
            <a:endParaRPr lang="es-ES" sz="1000" dirty="0" smtClean="0"/>
          </a:p>
        </p:txBody>
      </p:sp>
      <p:sp>
        <p:nvSpPr>
          <p:cNvPr id="18" name="17 CuadroTexto"/>
          <p:cNvSpPr txBox="1"/>
          <p:nvPr/>
        </p:nvSpPr>
        <p:spPr>
          <a:xfrm>
            <a:off x="6979902" y="651390"/>
            <a:ext cx="2714961" cy="2708434"/>
          </a:xfrm>
          <a:prstGeom prst="rect">
            <a:avLst/>
          </a:prstGeom>
          <a:noFill/>
        </p:spPr>
        <p:txBody>
          <a:bodyPr wrap="square" rtlCol="0">
            <a:spAutoFit/>
          </a:bodyPr>
          <a:lstStyle/>
          <a:p>
            <a:pPr algn="just">
              <a:spcBef>
                <a:spcPts val="0"/>
              </a:spcBef>
              <a:spcAft>
                <a:spcPts val="600"/>
              </a:spcAft>
            </a:pPr>
            <a:r>
              <a:rPr lang="es-ES" sz="1000" dirty="0" smtClean="0"/>
              <a:t>El número total de nuevos contratos formalizados a lo largo de 2017 en Irun fue de 20.521 un 10% más que en 2016. Junio, julio y septiembre han sido los meses con mayor volumen de contratación, superando, en el caso de junio los 2000 contratos.</a:t>
            </a:r>
          </a:p>
          <a:p>
            <a:pPr algn="just">
              <a:spcBef>
                <a:spcPts val="0"/>
              </a:spcBef>
              <a:spcAft>
                <a:spcPts val="600"/>
              </a:spcAft>
            </a:pPr>
            <a:r>
              <a:rPr lang="es-ES" sz="1000" dirty="0" smtClean="0"/>
              <a:t>En cuanto a la tipología de los nuevos contratos, el 71,2% </a:t>
            </a:r>
            <a:r>
              <a:rPr lang="es-ES" sz="1000" dirty="0"/>
              <a:t>se ha realizado en el sector servicios, y el </a:t>
            </a:r>
            <a:r>
              <a:rPr lang="es-ES" sz="1000" dirty="0" smtClean="0"/>
              <a:t>89% </a:t>
            </a:r>
            <a:r>
              <a:rPr lang="es-ES" sz="1000" dirty="0"/>
              <a:t>han sido contratos temporales</a:t>
            </a:r>
            <a:r>
              <a:rPr lang="es-ES" sz="1000" dirty="0" smtClean="0"/>
              <a:t>. El 55% de los nuevos contratos ha correspondido a hombres.</a:t>
            </a:r>
          </a:p>
          <a:p>
            <a:pPr algn="just">
              <a:spcBef>
                <a:spcPts val="0"/>
              </a:spcBef>
              <a:spcAft>
                <a:spcPts val="600"/>
              </a:spcAft>
            </a:pPr>
            <a:r>
              <a:rPr lang="es-ES" sz="1000" dirty="0" smtClean="0"/>
              <a:t>En relación a 2016, cabe reseñar el aumento del peso de la contratación en el sector industrial en los dos últimos años, habiendo pasado del 19,4% de los nuevos contratos en 2015, al 26% en 2017.</a:t>
            </a:r>
          </a:p>
        </p:txBody>
      </p:sp>
      <p:graphicFrame>
        <p:nvGraphicFramePr>
          <p:cNvPr id="25" name="3 Gráfico"/>
          <p:cNvGraphicFramePr>
            <a:graphicFrameLocks/>
          </p:cNvGraphicFramePr>
          <p:nvPr/>
        </p:nvGraphicFramePr>
        <p:xfrm>
          <a:off x="8337376" y="3573016"/>
          <a:ext cx="1368152" cy="288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2 Gráfico"/>
          <p:cNvGraphicFramePr/>
          <p:nvPr/>
        </p:nvGraphicFramePr>
        <p:xfrm>
          <a:off x="6681192" y="3573016"/>
          <a:ext cx="2088232" cy="2952328"/>
        </p:xfrm>
        <a:graphic>
          <a:graphicData uri="http://schemas.openxmlformats.org/drawingml/2006/chart">
            <c:chart xmlns:c="http://schemas.openxmlformats.org/drawingml/2006/chart" xmlns:r="http://schemas.openxmlformats.org/officeDocument/2006/relationships" r:id="rId6"/>
          </a:graphicData>
        </a:graphic>
      </p:graphicFrame>
      <p:pic>
        <p:nvPicPr>
          <p:cNvPr id="3074" name="Picture 2"/>
          <p:cNvPicPr>
            <a:picLocks noChangeAspect="1" noChangeArrowheads="1"/>
          </p:cNvPicPr>
          <p:nvPr/>
        </p:nvPicPr>
        <p:blipFill>
          <a:blip r:embed="rId7" cstate="print"/>
          <a:srcRect/>
          <a:stretch>
            <a:fillRect/>
          </a:stretch>
        </p:blipFill>
        <p:spPr bwMode="auto">
          <a:xfrm>
            <a:off x="128465" y="651831"/>
            <a:ext cx="4104455" cy="2385652"/>
          </a:xfrm>
          <a:prstGeom prst="rect">
            <a:avLst/>
          </a:prstGeom>
          <a:noFill/>
          <a:ln w="9525">
            <a:noFill/>
            <a:miter lim="800000"/>
            <a:headEnd/>
            <a:tailEnd/>
          </a:ln>
          <a:effectLst/>
        </p:spPr>
      </p:pic>
      <p:pic>
        <p:nvPicPr>
          <p:cNvPr id="2051" name="Picture 3"/>
          <p:cNvPicPr>
            <a:picLocks noChangeAspect="1" noChangeArrowheads="1"/>
          </p:cNvPicPr>
          <p:nvPr/>
        </p:nvPicPr>
        <p:blipFill>
          <a:blip r:embed="rId8" cstate="print"/>
          <a:srcRect/>
          <a:stretch>
            <a:fillRect/>
          </a:stretch>
        </p:blipFill>
        <p:spPr bwMode="auto">
          <a:xfrm>
            <a:off x="200473" y="3890378"/>
            <a:ext cx="3535508" cy="2095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666" b="34421"/>
          <a:stretch/>
        </p:blipFill>
        <p:spPr bwMode="auto">
          <a:xfrm>
            <a:off x="0" y="2996952"/>
            <a:ext cx="3584848" cy="383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272480" y="529516"/>
            <a:ext cx="8842485" cy="523220"/>
          </a:xfrm>
          <a:prstGeom prst="rect">
            <a:avLst/>
          </a:prstGeom>
          <a:noFill/>
        </p:spPr>
        <p:txBody>
          <a:bodyPr wrap="none">
            <a:spAutoFit/>
          </a:bodyPr>
          <a:lstStyle>
            <a:defPPr>
              <a:defRPr lang="es-ES"/>
            </a:defPPr>
            <a:lvl1pPr>
              <a:defRPr sz="2800" b="1">
                <a:solidFill>
                  <a:srgbClr val="639AA5"/>
                </a:solidFill>
                <a:latin typeface="Arial Narrow" pitchFamily="34" charset="0"/>
              </a:defRPr>
            </a:lvl1pPr>
          </a:lstStyle>
          <a:p>
            <a:r>
              <a:rPr lang="es-ES_tradnl" dirty="0"/>
              <a:t>El empleo en Hondarribia también presenta una ligera mejoría</a:t>
            </a:r>
          </a:p>
        </p:txBody>
      </p:sp>
      <p:sp>
        <p:nvSpPr>
          <p:cNvPr id="16" name="15 CuadroTexto"/>
          <p:cNvSpPr txBox="1"/>
          <p:nvPr/>
        </p:nvSpPr>
        <p:spPr>
          <a:xfrm>
            <a:off x="5961112" y="1169661"/>
            <a:ext cx="3816424" cy="246221"/>
          </a:xfrm>
          <a:prstGeom prst="rect">
            <a:avLst/>
          </a:prstGeom>
          <a:noFill/>
        </p:spPr>
        <p:txBody>
          <a:bodyPr wrap="square" rtlCol="0">
            <a:spAutoFit/>
          </a:bodyPr>
          <a:lstStyle/>
          <a:p>
            <a:pPr algn="ctr"/>
            <a:r>
              <a:rPr lang="es-ES" sz="1000" b="1" dirty="0" smtClean="0">
                <a:solidFill>
                  <a:srgbClr val="96AE2B"/>
                </a:solidFill>
              </a:rPr>
              <a:t>Tasa de paro en Hondarribia, total y por sexos (2017)</a:t>
            </a:r>
            <a:endParaRPr lang="es-ES" sz="1000" b="1" dirty="0">
              <a:solidFill>
                <a:srgbClr val="96AE2B"/>
              </a:solidFill>
            </a:endParaRPr>
          </a:p>
        </p:txBody>
      </p:sp>
      <p:sp>
        <p:nvSpPr>
          <p:cNvPr id="19" name="18 CuadroTexto"/>
          <p:cNvSpPr txBox="1"/>
          <p:nvPr/>
        </p:nvSpPr>
        <p:spPr>
          <a:xfrm>
            <a:off x="272480" y="2442954"/>
            <a:ext cx="5511147" cy="553998"/>
          </a:xfrm>
          <a:prstGeom prst="rect">
            <a:avLst/>
          </a:prstGeom>
          <a:noFill/>
        </p:spPr>
        <p:txBody>
          <a:bodyPr wrap="square" rtlCol="0">
            <a:spAutoFit/>
          </a:bodyPr>
          <a:lstStyle/>
          <a:p>
            <a:pPr algn="just"/>
            <a:r>
              <a:rPr lang="es-ES" sz="1000" dirty="0" smtClean="0"/>
              <a:t>Hondarribia inició el año 2017 con 739 personas desempleadas. Un año más tarde, el número total de desempleados se ha reducido en 86 personas (-12%), alcanzando la cifra de 653 personas. </a:t>
            </a:r>
          </a:p>
        </p:txBody>
      </p:sp>
      <p:sp>
        <p:nvSpPr>
          <p:cNvPr id="13" name="12 CuadroTexto"/>
          <p:cNvSpPr txBox="1"/>
          <p:nvPr/>
        </p:nvSpPr>
        <p:spPr>
          <a:xfrm>
            <a:off x="272480" y="1124744"/>
            <a:ext cx="5511147" cy="1323439"/>
          </a:xfrm>
          <a:prstGeom prst="rect">
            <a:avLst/>
          </a:prstGeom>
          <a:noFill/>
        </p:spPr>
        <p:txBody>
          <a:bodyPr wrap="square" rtlCol="0">
            <a:spAutoFit/>
          </a:bodyPr>
          <a:lstStyle/>
          <a:p>
            <a:pPr algn="just"/>
            <a:r>
              <a:rPr lang="es-ES" sz="1000" dirty="0" smtClean="0"/>
              <a:t>La tasa de paro en Hondarribia se cifra, </a:t>
            </a:r>
            <a:r>
              <a:rPr lang="es-ES" sz="1000" dirty="0"/>
              <a:t>a finales </a:t>
            </a:r>
            <a:r>
              <a:rPr lang="es-ES" sz="1000" dirty="0" smtClean="0"/>
              <a:t>de 2017, en el 8,1%, más de dos puntos porcentual menos que la cifra de comienzo de año. En términos comparativos con el resto de </a:t>
            </a:r>
            <a:r>
              <a:rPr lang="es-ES" sz="1000" dirty="0" err="1" smtClean="0"/>
              <a:t>Gipuzkoa</a:t>
            </a:r>
            <a:r>
              <a:rPr lang="es-ES" sz="1000" dirty="0" smtClean="0"/>
              <a:t> (9,9%), Hondarribia presenta un posición más positiva, al igual que si la comparamos con el conjunto de municipios vascos (12,1%).</a:t>
            </a:r>
          </a:p>
          <a:p>
            <a:pPr algn="just"/>
            <a:endParaRPr lang="es-ES" sz="800" dirty="0"/>
          </a:p>
          <a:p>
            <a:pPr algn="just"/>
            <a:r>
              <a:rPr lang="es-ES" sz="1000" dirty="0" smtClean="0"/>
              <a:t>Entre la población hondarribiarra en paro, el colectivo femenino es el más afectado, presentando una tasa de desempleo a finales de 2017 del 10,6%, casi cinco puntos porcentuales superior a la de los hombres, que se cifra en el 5,9%. </a:t>
            </a:r>
          </a:p>
        </p:txBody>
      </p:sp>
      <p:sp>
        <p:nvSpPr>
          <p:cNvPr id="20" name="19 CuadroTexto"/>
          <p:cNvSpPr txBox="1"/>
          <p:nvPr/>
        </p:nvSpPr>
        <p:spPr>
          <a:xfrm>
            <a:off x="37529" y="3506341"/>
            <a:ext cx="2884357" cy="3262432"/>
          </a:xfrm>
          <a:prstGeom prst="rect">
            <a:avLst/>
          </a:prstGeom>
          <a:noFill/>
        </p:spPr>
        <p:txBody>
          <a:bodyPr wrap="square" rtlCol="0">
            <a:spAutoFit/>
          </a:bodyPr>
          <a:lstStyle/>
          <a:p>
            <a:pPr algn="ctr"/>
            <a:r>
              <a:rPr lang="es-ES_tradnl" sz="1200" b="1" dirty="0" smtClean="0">
                <a:solidFill>
                  <a:schemeClr val="accent4">
                    <a:lumMod val="75000"/>
                  </a:schemeClr>
                </a:solidFill>
              </a:rPr>
              <a:t>Hombres</a:t>
            </a:r>
            <a:r>
              <a:rPr lang="es-ES_tradnl" sz="1200" dirty="0" smtClean="0">
                <a:solidFill>
                  <a:schemeClr val="accent4">
                    <a:lumMod val="75000"/>
                  </a:schemeClr>
                </a:solidFill>
              </a:rPr>
              <a:t> </a:t>
            </a:r>
            <a:r>
              <a:rPr lang="es-ES_tradnl" sz="1000" dirty="0" smtClean="0">
                <a:solidFill>
                  <a:schemeClr val="bg1">
                    <a:lumMod val="95000"/>
                  </a:schemeClr>
                </a:solidFill>
              </a:rPr>
              <a:t>(253 personas)</a:t>
            </a:r>
            <a:endParaRPr lang="es-ES_tradnl" sz="1200" dirty="0">
              <a:solidFill>
                <a:schemeClr val="bg1">
                  <a:lumMod val="95000"/>
                </a:schemeClr>
              </a:solidFill>
            </a:endParaRPr>
          </a:p>
          <a:p>
            <a:pPr algn="ctr"/>
            <a:r>
              <a:rPr lang="es-ES_tradnl" b="1" dirty="0" smtClean="0">
                <a:solidFill>
                  <a:schemeClr val="accent4">
                    <a:lumMod val="75000"/>
                  </a:schemeClr>
                </a:solidFill>
              </a:rPr>
              <a:t>Mujeres</a:t>
            </a:r>
            <a:r>
              <a:rPr lang="es-ES_tradnl" dirty="0" smtClean="0">
                <a:solidFill>
                  <a:srgbClr val="96AE2B"/>
                </a:solidFill>
              </a:rPr>
              <a:t> </a:t>
            </a:r>
            <a:r>
              <a:rPr lang="es-ES_tradnl" sz="1000" dirty="0" smtClean="0">
                <a:solidFill>
                  <a:schemeClr val="bg1">
                    <a:lumMod val="95000"/>
                  </a:schemeClr>
                </a:solidFill>
              </a:rPr>
              <a:t>(400 personas)</a:t>
            </a:r>
            <a:endParaRPr lang="es-ES_tradnl" sz="1200" dirty="0" smtClean="0">
              <a:solidFill>
                <a:schemeClr val="bg1">
                  <a:lumMod val="95000"/>
                </a:schemeClr>
              </a:solidFill>
            </a:endParaRPr>
          </a:p>
          <a:p>
            <a:pPr algn="ctr"/>
            <a:endParaRPr lang="es-ES_tradnl" sz="1000" dirty="0" smtClean="0">
              <a:solidFill>
                <a:schemeClr val="bg1">
                  <a:lumMod val="95000"/>
                </a:schemeClr>
              </a:solidFill>
            </a:endParaRPr>
          </a:p>
          <a:p>
            <a:pPr algn="ctr"/>
            <a:r>
              <a:rPr lang="es-ES_tradnl" sz="1050" b="1" dirty="0">
                <a:solidFill>
                  <a:srgbClr val="669900"/>
                </a:solidFill>
              </a:rPr>
              <a:t>&lt; 25 años </a:t>
            </a:r>
            <a:r>
              <a:rPr lang="es-ES_tradnl" sz="1000" dirty="0" smtClean="0">
                <a:solidFill>
                  <a:schemeClr val="bg1">
                    <a:lumMod val="95000"/>
                  </a:schemeClr>
                </a:solidFill>
              </a:rPr>
              <a:t>(6%)</a:t>
            </a:r>
            <a:endParaRPr lang="es-ES_tradnl" sz="1000" dirty="0">
              <a:solidFill>
                <a:schemeClr val="bg1">
                  <a:lumMod val="95000"/>
                </a:schemeClr>
              </a:solidFill>
            </a:endParaRPr>
          </a:p>
          <a:p>
            <a:pPr algn="ctr"/>
            <a:r>
              <a:rPr lang="es-ES_tradnl" b="1" dirty="0">
                <a:solidFill>
                  <a:srgbClr val="669900"/>
                </a:solidFill>
              </a:rPr>
              <a:t>25-44 años </a:t>
            </a:r>
            <a:r>
              <a:rPr lang="es-ES_tradnl" sz="1000" dirty="0" smtClean="0">
                <a:solidFill>
                  <a:schemeClr val="bg1">
                    <a:lumMod val="95000"/>
                  </a:schemeClr>
                </a:solidFill>
              </a:rPr>
              <a:t>(41%)</a:t>
            </a:r>
            <a:endParaRPr lang="es-ES_tradnl" sz="1000" dirty="0">
              <a:solidFill>
                <a:schemeClr val="bg1">
                  <a:lumMod val="95000"/>
                </a:schemeClr>
              </a:solidFill>
            </a:endParaRPr>
          </a:p>
          <a:p>
            <a:pPr algn="ctr"/>
            <a:r>
              <a:rPr lang="es-ES_tradnl" sz="1600" b="1" dirty="0" smtClean="0">
                <a:solidFill>
                  <a:srgbClr val="669900"/>
                </a:solidFill>
              </a:rPr>
              <a:t>&gt;44 </a:t>
            </a:r>
            <a:r>
              <a:rPr lang="es-ES_tradnl" sz="1600" b="1" dirty="0">
                <a:solidFill>
                  <a:srgbClr val="669900"/>
                </a:solidFill>
              </a:rPr>
              <a:t>años </a:t>
            </a:r>
            <a:r>
              <a:rPr lang="es-ES_tradnl" sz="1000" dirty="0" smtClean="0">
                <a:solidFill>
                  <a:schemeClr val="bg1">
                    <a:lumMod val="95000"/>
                  </a:schemeClr>
                </a:solidFill>
              </a:rPr>
              <a:t>(53%)</a:t>
            </a:r>
            <a:endParaRPr lang="es-ES_tradnl" sz="1000" dirty="0">
              <a:solidFill>
                <a:schemeClr val="bg1">
                  <a:lumMod val="95000"/>
                </a:schemeClr>
              </a:solidFill>
            </a:endParaRPr>
          </a:p>
          <a:p>
            <a:pPr marL="171450" indent="-171450" algn="ctr">
              <a:buFont typeface="Wingdings"/>
              <a:buChar char="Ø"/>
            </a:pPr>
            <a:endParaRPr lang="es-ES_tradnl" sz="1000" dirty="0">
              <a:solidFill>
                <a:schemeClr val="bg1">
                  <a:lumMod val="95000"/>
                </a:schemeClr>
              </a:solidFill>
            </a:endParaRPr>
          </a:p>
          <a:p>
            <a:pPr algn="ctr"/>
            <a:r>
              <a:rPr lang="es-ES_tradnl" sz="1000" b="1" dirty="0">
                <a:solidFill>
                  <a:schemeClr val="bg1">
                    <a:lumMod val="50000"/>
                  </a:schemeClr>
                </a:solidFill>
              </a:rPr>
              <a:t>Agricultura</a:t>
            </a:r>
            <a:r>
              <a:rPr lang="es-ES_tradnl" sz="1000" dirty="0" smtClean="0"/>
              <a:t> </a:t>
            </a:r>
            <a:r>
              <a:rPr lang="es-ES_tradnl" sz="1000" dirty="0" smtClean="0">
                <a:solidFill>
                  <a:schemeClr val="bg1">
                    <a:lumMod val="95000"/>
                  </a:schemeClr>
                </a:solidFill>
              </a:rPr>
              <a:t>(1,5%)</a:t>
            </a:r>
            <a:endParaRPr lang="es-ES_tradnl" sz="1000" dirty="0">
              <a:solidFill>
                <a:schemeClr val="bg1">
                  <a:lumMod val="95000"/>
                </a:schemeClr>
              </a:solidFill>
            </a:endParaRPr>
          </a:p>
          <a:p>
            <a:pPr algn="ctr"/>
            <a:r>
              <a:rPr lang="es-ES_tradnl" sz="1600" b="1" dirty="0">
                <a:solidFill>
                  <a:schemeClr val="bg1">
                    <a:lumMod val="50000"/>
                  </a:schemeClr>
                </a:solidFill>
              </a:rPr>
              <a:t>Industria</a:t>
            </a:r>
            <a:r>
              <a:rPr lang="es-ES_tradnl" sz="1600" dirty="0" smtClean="0"/>
              <a:t> </a:t>
            </a:r>
            <a:r>
              <a:rPr lang="es-ES_tradnl" sz="1000" dirty="0" smtClean="0">
                <a:solidFill>
                  <a:schemeClr val="bg1">
                    <a:lumMod val="95000"/>
                  </a:schemeClr>
                </a:solidFill>
              </a:rPr>
              <a:t>(11,3%)</a:t>
            </a:r>
            <a:endParaRPr lang="es-ES_tradnl" sz="1000" dirty="0">
              <a:solidFill>
                <a:schemeClr val="bg1">
                  <a:lumMod val="95000"/>
                </a:schemeClr>
              </a:solidFill>
            </a:endParaRPr>
          </a:p>
          <a:p>
            <a:pPr algn="ctr"/>
            <a:r>
              <a:rPr lang="es-ES_tradnl" sz="1100" b="1" dirty="0">
                <a:solidFill>
                  <a:schemeClr val="bg1">
                    <a:lumMod val="50000"/>
                  </a:schemeClr>
                </a:solidFill>
              </a:rPr>
              <a:t>Construcción</a:t>
            </a:r>
            <a:r>
              <a:rPr lang="es-ES_tradnl" sz="1200" dirty="0" smtClean="0"/>
              <a:t> </a:t>
            </a:r>
            <a:r>
              <a:rPr lang="es-ES_tradnl" sz="1000" dirty="0" smtClean="0">
                <a:solidFill>
                  <a:schemeClr val="bg1">
                    <a:lumMod val="95000"/>
                  </a:schemeClr>
                </a:solidFill>
              </a:rPr>
              <a:t>(3,9%)</a:t>
            </a:r>
            <a:endParaRPr lang="es-ES_tradnl" sz="1000" dirty="0">
              <a:solidFill>
                <a:schemeClr val="bg1">
                  <a:lumMod val="95000"/>
                </a:schemeClr>
              </a:solidFill>
            </a:endParaRPr>
          </a:p>
          <a:p>
            <a:pPr algn="ctr"/>
            <a:r>
              <a:rPr lang="es-ES_tradnl" sz="2400" b="1" dirty="0">
                <a:solidFill>
                  <a:schemeClr val="bg1">
                    <a:lumMod val="50000"/>
                  </a:schemeClr>
                </a:solidFill>
              </a:rPr>
              <a:t>Servicios</a:t>
            </a:r>
            <a:r>
              <a:rPr lang="es-ES_tradnl" sz="2400" dirty="0" smtClean="0"/>
              <a:t> </a:t>
            </a:r>
            <a:r>
              <a:rPr lang="es-ES_tradnl" sz="1000" dirty="0" smtClean="0">
                <a:solidFill>
                  <a:schemeClr val="bg1">
                    <a:lumMod val="95000"/>
                  </a:schemeClr>
                </a:solidFill>
              </a:rPr>
              <a:t>(76,6%)</a:t>
            </a:r>
            <a:endParaRPr lang="es-ES_tradnl" sz="1000" dirty="0">
              <a:solidFill>
                <a:schemeClr val="bg1">
                  <a:lumMod val="95000"/>
                </a:schemeClr>
              </a:solidFill>
            </a:endParaRPr>
          </a:p>
          <a:p>
            <a:pPr algn="ctr"/>
            <a:r>
              <a:rPr lang="es-ES_tradnl" sz="1050" b="1" dirty="0">
                <a:solidFill>
                  <a:schemeClr val="bg1">
                    <a:lumMod val="50000"/>
                  </a:schemeClr>
                </a:solidFill>
              </a:rPr>
              <a:t>Sin empleo anterior  </a:t>
            </a:r>
            <a:r>
              <a:rPr lang="es-ES_tradnl" sz="1000" dirty="0" smtClean="0">
                <a:solidFill>
                  <a:schemeClr val="bg1">
                    <a:lumMod val="95000"/>
                  </a:schemeClr>
                </a:solidFill>
              </a:rPr>
              <a:t>(6,7%)</a:t>
            </a:r>
          </a:p>
          <a:p>
            <a:pPr algn="ctr"/>
            <a:endParaRPr lang="es-ES_tradnl" sz="1000" dirty="0">
              <a:solidFill>
                <a:schemeClr val="bg1">
                  <a:lumMod val="95000"/>
                </a:schemeClr>
              </a:solidFill>
            </a:endParaRPr>
          </a:p>
          <a:p>
            <a:pPr algn="ctr"/>
            <a:r>
              <a:rPr lang="es-ES_tradnl" sz="1200" b="1" dirty="0" smtClean="0">
                <a:solidFill>
                  <a:srgbClr val="FF0000"/>
                </a:solidFill>
              </a:rPr>
              <a:t>Cobra prestaciones</a:t>
            </a:r>
            <a:r>
              <a:rPr lang="es-ES_tradnl" sz="1200" b="1" dirty="0" smtClean="0">
                <a:solidFill>
                  <a:srgbClr val="96AE2B"/>
                </a:solidFill>
              </a:rPr>
              <a:t> </a:t>
            </a:r>
            <a:r>
              <a:rPr lang="es-ES_tradnl" sz="1000" dirty="0" smtClean="0">
                <a:solidFill>
                  <a:schemeClr val="bg1">
                    <a:lumMod val="95000"/>
                  </a:schemeClr>
                </a:solidFill>
              </a:rPr>
              <a:t>(36,2%)</a:t>
            </a:r>
          </a:p>
          <a:p>
            <a:pPr algn="ctr"/>
            <a:r>
              <a:rPr lang="es-ES_tradnl" sz="1600" b="1" dirty="0" smtClean="0">
                <a:solidFill>
                  <a:srgbClr val="FF0000"/>
                </a:solidFill>
              </a:rPr>
              <a:t>No cobra prestaciones </a:t>
            </a:r>
            <a:r>
              <a:rPr lang="es-ES_tradnl" sz="1000" dirty="0" smtClean="0">
                <a:solidFill>
                  <a:schemeClr val="bg1">
                    <a:lumMod val="95000"/>
                  </a:schemeClr>
                </a:solidFill>
              </a:rPr>
              <a:t>(63,8%)</a:t>
            </a:r>
            <a:endParaRPr lang="es-ES_tradnl" sz="1000" dirty="0">
              <a:solidFill>
                <a:schemeClr val="bg1">
                  <a:lumMod val="95000"/>
                </a:schemeClr>
              </a:solidFill>
            </a:endParaRPr>
          </a:p>
        </p:txBody>
      </p:sp>
      <p:sp>
        <p:nvSpPr>
          <p:cNvPr id="22" name="21 CuadroTexto"/>
          <p:cNvSpPr txBox="1"/>
          <p:nvPr/>
        </p:nvSpPr>
        <p:spPr>
          <a:xfrm>
            <a:off x="-36215" y="3162454"/>
            <a:ext cx="1820863" cy="338554"/>
          </a:xfrm>
          <a:prstGeom prst="rect">
            <a:avLst/>
          </a:prstGeom>
          <a:noFill/>
        </p:spPr>
        <p:txBody>
          <a:bodyPr wrap="square" rtlCol="0">
            <a:spAutoFit/>
          </a:bodyPr>
          <a:lstStyle/>
          <a:p>
            <a:pPr algn="ctr"/>
            <a:r>
              <a:rPr lang="es-ES" sz="800" b="1" dirty="0" smtClean="0">
                <a:solidFill>
                  <a:schemeClr val="bg1"/>
                </a:solidFill>
              </a:rPr>
              <a:t>Perfil de la persona parada registrada en Hondarribia (dic-17)</a:t>
            </a:r>
            <a:endParaRPr lang="es-ES" sz="800" b="1" dirty="0">
              <a:solidFill>
                <a:schemeClr val="bg1"/>
              </a:solidFill>
            </a:endParaRPr>
          </a:p>
        </p:txBody>
      </p:sp>
      <p:sp>
        <p:nvSpPr>
          <p:cNvPr id="24" name="23 CuadroTexto"/>
          <p:cNvSpPr txBox="1"/>
          <p:nvPr/>
        </p:nvSpPr>
        <p:spPr>
          <a:xfrm>
            <a:off x="6033119" y="3861048"/>
            <a:ext cx="3824387" cy="246221"/>
          </a:xfrm>
          <a:prstGeom prst="rect">
            <a:avLst/>
          </a:prstGeom>
          <a:noFill/>
        </p:spPr>
        <p:txBody>
          <a:bodyPr wrap="square" rtlCol="0">
            <a:spAutoFit/>
          </a:bodyPr>
          <a:lstStyle>
            <a:defPPr>
              <a:defRPr lang="es-ES"/>
            </a:defPPr>
            <a:lvl1pPr>
              <a:defRPr sz="1000"/>
            </a:lvl1pPr>
          </a:lstStyle>
          <a:p>
            <a:pPr algn="ctr"/>
            <a:r>
              <a:rPr lang="es-ES" b="1" dirty="0" smtClean="0">
                <a:solidFill>
                  <a:srgbClr val="96AE2B"/>
                </a:solidFill>
              </a:rPr>
              <a:t>Paro registrado en Hondarribia, total y por sexos (2017)</a:t>
            </a:r>
            <a:endParaRPr lang="es-ES" b="1" dirty="0">
              <a:solidFill>
                <a:srgbClr val="96AE2B"/>
              </a:solidFill>
            </a:endParaRPr>
          </a:p>
        </p:txBody>
      </p:sp>
      <p:sp>
        <p:nvSpPr>
          <p:cNvPr id="2" name="1 Elipse"/>
          <p:cNvSpPr/>
          <p:nvPr/>
        </p:nvSpPr>
        <p:spPr>
          <a:xfrm>
            <a:off x="2504728" y="4227274"/>
            <a:ext cx="2592288" cy="24009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s-ES_tradnl"/>
          </a:p>
        </p:txBody>
      </p:sp>
      <p:sp>
        <p:nvSpPr>
          <p:cNvPr id="23" name="22 CuadroTexto"/>
          <p:cNvSpPr txBox="1"/>
          <p:nvPr/>
        </p:nvSpPr>
        <p:spPr>
          <a:xfrm>
            <a:off x="3080792" y="6199420"/>
            <a:ext cx="1498575" cy="253916"/>
          </a:xfrm>
          <a:prstGeom prst="rect">
            <a:avLst/>
          </a:prstGeom>
          <a:noFill/>
        </p:spPr>
        <p:txBody>
          <a:bodyPr wrap="square" rtlCol="0">
            <a:spAutoFit/>
          </a:bodyPr>
          <a:lstStyle/>
          <a:p>
            <a:r>
              <a:rPr lang="es-ES_tradnl" sz="1000" b="1" dirty="0" smtClean="0">
                <a:solidFill>
                  <a:schemeClr val="bg1"/>
                </a:solidFill>
              </a:rPr>
              <a:t>Tasa de paro (dic-17)</a:t>
            </a:r>
            <a:endParaRPr lang="es-ES" sz="800" b="1" dirty="0">
              <a:solidFill>
                <a:schemeClr val="bg1"/>
              </a:solidFill>
            </a:endParaRPr>
          </a:p>
        </p:txBody>
      </p:sp>
      <p:sp>
        <p:nvSpPr>
          <p:cNvPr id="3" name="2 CuadroTexto"/>
          <p:cNvSpPr txBox="1"/>
          <p:nvPr/>
        </p:nvSpPr>
        <p:spPr>
          <a:xfrm>
            <a:off x="2432720" y="4923165"/>
            <a:ext cx="2736304" cy="954107"/>
          </a:xfrm>
          <a:prstGeom prst="rect">
            <a:avLst/>
          </a:prstGeom>
          <a:noFill/>
        </p:spPr>
        <p:txBody>
          <a:bodyPr wrap="square" rtlCol="0">
            <a:spAutoFit/>
          </a:bodyPr>
          <a:lstStyle/>
          <a:p>
            <a:pPr algn="ctr"/>
            <a:r>
              <a:rPr lang="es-ES_tradnl" sz="2000" dirty="0" err="1" smtClean="0"/>
              <a:t>Hondarribia</a:t>
            </a:r>
            <a:r>
              <a:rPr lang="es-ES_tradnl" sz="2000" dirty="0" smtClean="0"/>
              <a:t> </a:t>
            </a:r>
            <a:r>
              <a:rPr lang="es-ES_tradnl" sz="2400" b="1" dirty="0" smtClean="0">
                <a:solidFill>
                  <a:schemeClr val="bg1"/>
                </a:solidFill>
              </a:rPr>
              <a:t>8,1%</a:t>
            </a:r>
            <a:endParaRPr lang="es-ES_tradnl" sz="2000" b="1" dirty="0" smtClean="0">
              <a:solidFill>
                <a:schemeClr val="bg1"/>
              </a:solidFill>
            </a:endParaRPr>
          </a:p>
          <a:p>
            <a:pPr algn="ctr"/>
            <a:r>
              <a:rPr lang="es-ES_tradnl" sz="1400" b="1" dirty="0" err="1" smtClean="0">
                <a:solidFill>
                  <a:schemeClr val="accent3">
                    <a:lumMod val="50000"/>
                  </a:schemeClr>
                </a:solidFill>
              </a:rPr>
              <a:t>Gipuzkoa</a:t>
            </a:r>
            <a:r>
              <a:rPr lang="es-ES_tradnl" sz="1400" dirty="0" smtClean="0"/>
              <a:t>  </a:t>
            </a:r>
            <a:r>
              <a:rPr lang="es-ES_tradnl" sz="1400" dirty="0" smtClean="0">
                <a:solidFill>
                  <a:schemeClr val="bg1"/>
                </a:solidFill>
              </a:rPr>
              <a:t>9,9%</a:t>
            </a:r>
          </a:p>
          <a:p>
            <a:pPr algn="ctr"/>
            <a:r>
              <a:rPr lang="es-ES_tradnl" sz="1400" b="1" dirty="0">
                <a:solidFill>
                  <a:schemeClr val="bg1">
                    <a:lumMod val="50000"/>
                  </a:schemeClr>
                </a:solidFill>
              </a:rPr>
              <a:t>CAPV</a:t>
            </a:r>
            <a:r>
              <a:rPr lang="es-ES_tradnl" dirty="0" smtClean="0">
                <a:solidFill>
                  <a:schemeClr val="bg1">
                    <a:lumMod val="50000"/>
                  </a:schemeClr>
                </a:solidFill>
              </a:rPr>
              <a:t>  </a:t>
            </a:r>
            <a:r>
              <a:rPr lang="es-ES_tradnl" sz="1400" dirty="0" smtClean="0">
                <a:solidFill>
                  <a:schemeClr val="bg1"/>
                </a:solidFill>
              </a:rPr>
              <a:t>12,1%</a:t>
            </a:r>
            <a:endParaRPr lang="es-ES" sz="1400" dirty="0">
              <a:solidFill>
                <a:schemeClr val="bg1"/>
              </a:solidFill>
            </a:endParaRPr>
          </a:p>
        </p:txBody>
      </p:sp>
      <p:pic>
        <p:nvPicPr>
          <p:cNvPr id="27" name="16 Imagen" descr="Recorte de pantalla"/>
          <p:cNvPicPr>
            <a:picLocks noChangeAspect="1"/>
          </p:cNvPicPr>
          <p:nvPr/>
        </p:nvPicPr>
        <p:blipFill>
          <a:blip r:embed="rId3" cstate="print"/>
          <a:srcRect/>
          <a:stretch>
            <a:fillRect/>
          </a:stretch>
        </p:blipFill>
        <p:spPr bwMode="auto">
          <a:xfrm>
            <a:off x="6435726" y="-3175"/>
            <a:ext cx="3446462" cy="552450"/>
          </a:xfrm>
          <a:prstGeom prst="rect">
            <a:avLst/>
          </a:prstGeom>
          <a:noFill/>
          <a:ln w="9525">
            <a:noFill/>
            <a:miter lim="800000"/>
            <a:headEnd/>
            <a:tailEnd/>
          </a:ln>
        </p:spPr>
      </p:pic>
      <p:sp>
        <p:nvSpPr>
          <p:cNvPr id="18" name="17 CuadroTexto"/>
          <p:cNvSpPr txBox="1"/>
          <p:nvPr/>
        </p:nvSpPr>
        <p:spPr>
          <a:xfrm>
            <a:off x="3028053" y="2917046"/>
            <a:ext cx="2755576" cy="1323439"/>
          </a:xfrm>
          <a:prstGeom prst="rect">
            <a:avLst/>
          </a:prstGeom>
          <a:noFill/>
        </p:spPr>
        <p:txBody>
          <a:bodyPr wrap="square" rtlCol="0">
            <a:spAutoFit/>
          </a:bodyPr>
          <a:lstStyle/>
          <a:p>
            <a:pPr algn="just"/>
            <a:r>
              <a:rPr lang="es-ES" sz="1000" dirty="0" smtClean="0"/>
              <a:t>A este respecto, el perfil más habitual de la persona parada en Hondarribia es el de mujer (59,8%), entre 25 y 44 años (43,4%), cuyo último empleo ha sido en el sector servicios (77,9%), y que en la actualidad ya ha agotado sus derechos a prestaciones asociadas al empleo como el paro, o el subsidio por desempleo (</a:t>
            </a:r>
            <a:r>
              <a:rPr lang="es-ES" sz="1000" dirty="0" smtClean="0">
                <a:solidFill>
                  <a:srgbClr val="FF0000"/>
                </a:solidFill>
              </a:rPr>
              <a:t>60%).</a:t>
            </a:r>
          </a:p>
        </p:txBody>
      </p:sp>
      <p:pic>
        <p:nvPicPr>
          <p:cNvPr id="3075" name="Picture 3"/>
          <p:cNvPicPr>
            <a:picLocks noChangeAspect="1" noChangeArrowheads="1"/>
          </p:cNvPicPr>
          <p:nvPr/>
        </p:nvPicPr>
        <p:blipFill>
          <a:blip r:embed="rId4" cstate="print"/>
          <a:srcRect/>
          <a:stretch>
            <a:fillRect/>
          </a:stretch>
        </p:blipFill>
        <p:spPr bwMode="auto">
          <a:xfrm>
            <a:off x="5708202" y="1340769"/>
            <a:ext cx="3997325" cy="2376264"/>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5889104" y="4118979"/>
            <a:ext cx="3744415" cy="2622389"/>
          </a:xfrm>
          <a:prstGeom prst="rect">
            <a:avLst/>
          </a:prstGeom>
          <a:noFill/>
          <a:ln w="9525">
            <a:noFill/>
            <a:miter lim="800000"/>
            <a:headEnd/>
            <a:tailEnd/>
          </a:ln>
          <a:effectLst/>
        </p:spPr>
      </p:pic>
    </p:spTree>
    <p:extLst>
      <p:ext uri="{BB962C8B-B14F-4D97-AF65-F5344CB8AC3E}">
        <p14:creationId xmlns:p14="http://schemas.microsoft.com/office/powerpoint/2010/main" xmlns="" val="177330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2 Imagen" descr="Recorte de pantalla"/>
          <p:cNvPicPr>
            <a:picLocks noChangeAspect="1"/>
          </p:cNvPicPr>
          <p:nvPr/>
        </p:nvPicPr>
        <p:blipFill>
          <a:blip r:embed="rId2" cstate="print"/>
          <a:srcRect/>
          <a:stretch>
            <a:fillRect/>
          </a:stretch>
        </p:blipFill>
        <p:spPr bwMode="auto">
          <a:xfrm>
            <a:off x="0" y="6229350"/>
            <a:ext cx="9882187" cy="642937"/>
          </a:xfrm>
          <a:prstGeom prst="rect">
            <a:avLst/>
          </a:prstGeom>
          <a:noFill/>
          <a:ln w="9525">
            <a:noFill/>
            <a:miter lim="800000"/>
            <a:headEnd/>
            <a:tailEnd/>
          </a:ln>
        </p:spPr>
      </p:pic>
      <p:pic>
        <p:nvPicPr>
          <p:cNvPr id="14341" name="16 Imagen" descr="Recorte de pantalla"/>
          <p:cNvPicPr>
            <a:picLocks noChangeAspect="1"/>
          </p:cNvPicPr>
          <p:nvPr/>
        </p:nvPicPr>
        <p:blipFill>
          <a:blip r:embed="rId3" cstate="print"/>
          <a:srcRect/>
          <a:stretch>
            <a:fillRect/>
          </a:stretch>
        </p:blipFill>
        <p:spPr bwMode="auto">
          <a:xfrm>
            <a:off x="6435726" y="-3175"/>
            <a:ext cx="3446462" cy="552450"/>
          </a:xfrm>
          <a:prstGeom prst="rect">
            <a:avLst/>
          </a:prstGeom>
          <a:noFill/>
          <a:ln w="9525">
            <a:noFill/>
            <a:miter lim="800000"/>
            <a:headEnd/>
            <a:tailEnd/>
          </a:ln>
        </p:spPr>
      </p:pic>
      <p:sp>
        <p:nvSpPr>
          <p:cNvPr id="2" name="1 CuadroTexto"/>
          <p:cNvSpPr txBox="1"/>
          <p:nvPr/>
        </p:nvSpPr>
        <p:spPr>
          <a:xfrm>
            <a:off x="7689304" y="6093296"/>
            <a:ext cx="2192883" cy="215444"/>
          </a:xfrm>
          <a:prstGeom prst="rect">
            <a:avLst/>
          </a:prstGeom>
          <a:noFill/>
        </p:spPr>
        <p:txBody>
          <a:bodyPr wrap="square">
            <a:spAutoFit/>
          </a:bodyPr>
          <a:lstStyle/>
          <a:p>
            <a:pPr fontAlgn="auto">
              <a:spcBef>
                <a:spcPts val="0"/>
              </a:spcBef>
              <a:spcAft>
                <a:spcPts val="0"/>
              </a:spcAft>
              <a:defRPr/>
            </a:pPr>
            <a:r>
              <a:rPr lang="es-ES_tradnl" sz="800" dirty="0">
                <a:latin typeface="+mn-lt"/>
              </a:rPr>
              <a:t>Para más información</a:t>
            </a:r>
            <a:r>
              <a:rPr lang="es-ES_tradnl" sz="800" dirty="0" smtClean="0">
                <a:latin typeface="+mn-lt"/>
              </a:rPr>
              <a:t>: </a:t>
            </a:r>
            <a:r>
              <a:rPr lang="es-ES" sz="800" dirty="0" smtClean="0">
                <a:latin typeface="+mn-lt"/>
              </a:rPr>
              <a:t>http</a:t>
            </a:r>
            <a:r>
              <a:rPr lang="es-ES" sz="800" dirty="0">
                <a:latin typeface="+mn-lt"/>
              </a:rPr>
              <a:t>://www.erabat.net/</a:t>
            </a:r>
          </a:p>
        </p:txBody>
      </p:sp>
      <p:pic>
        <p:nvPicPr>
          <p:cNvPr id="14349" name="Picture 13"/>
          <p:cNvPicPr>
            <a:picLocks noChangeAspect="1" noChangeArrowheads="1"/>
          </p:cNvPicPr>
          <p:nvPr/>
        </p:nvPicPr>
        <p:blipFill>
          <a:blip r:embed="rId4" cstate="print"/>
          <a:srcRect/>
          <a:stretch>
            <a:fillRect/>
          </a:stretch>
        </p:blipFill>
        <p:spPr bwMode="auto">
          <a:xfrm>
            <a:off x="7329264" y="6505401"/>
            <a:ext cx="954088" cy="307975"/>
          </a:xfrm>
          <a:prstGeom prst="rect">
            <a:avLst/>
          </a:prstGeom>
          <a:noFill/>
          <a:ln w="9525">
            <a:noFill/>
            <a:miter lim="800000"/>
            <a:headEnd/>
            <a:tailEnd/>
          </a:ln>
        </p:spPr>
      </p:pic>
      <p:pic>
        <p:nvPicPr>
          <p:cNvPr id="14350" name="Picture 14"/>
          <p:cNvPicPr>
            <a:picLocks noChangeAspect="1" noChangeArrowheads="1"/>
          </p:cNvPicPr>
          <p:nvPr/>
        </p:nvPicPr>
        <p:blipFill>
          <a:blip r:embed="rId5" cstate="print"/>
          <a:srcRect/>
          <a:stretch>
            <a:fillRect/>
          </a:stretch>
        </p:blipFill>
        <p:spPr bwMode="auto">
          <a:xfrm>
            <a:off x="8311927" y="6565726"/>
            <a:ext cx="1219200" cy="247650"/>
          </a:xfrm>
          <a:prstGeom prst="rect">
            <a:avLst/>
          </a:prstGeom>
          <a:noFill/>
          <a:ln w="9525">
            <a:noFill/>
            <a:miter lim="800000"/>
            <a:headEnd/>
            <a:tailEnd/>
          </a:ln>
        </p:spPr>
      </p:pic>
      <p:sp>
        <p:nvSpPr>
          <p:cNvPr id="12" name="11 CuadroTexto"/>
          <p:cNvSpPr txBox="1"/>
          <p:nvPr/>
        </p:nvSpPr>
        <p:spPr>
          <a:xfrm>
            <a:off x="533891" y="3361184"/>
            <a:ext cx="3168352" cy="400110"/>
          </a:xfrm>
          <a:prstGeom prst="rect">
            <a:avLst/>
          </a:prstGeom>
          <a:noFill/>
        </p:spPr>
        <p:txBody>
          <a:bodyPr wrap="square" rtlCol="0">
            <a:spAutoFit/>
          </a:bodyPr>
          <a:lstStyle/>
          <a:p>
            <a:pPr algn="ctr"/>
            <a:r>
              <a:rPr lang="es-ES" sz="1000" b="1" dirty="0" smtClean="0">
                <a:solidFill>
                  <a:srgbClr val="96AE2B"/>
                </a:solidFill>
              </a:rPr>
              <a:t>Población afiliada a la Seguridad Social en Hondarribia (2017)</a:t>
            </a:r>
            <a:endParaRPr lang="es-ES" sz="1000" b="1" dirty="0">
              <a:solidFill>
                <a:srgbClr val="96AE2B"/>
              </a:solidFill>
            </a:endParaRPr>
          </a:p>
        </p:txBody>
      </p:sp>
      <p:sp>
        <p:nvSpPr>
          <p:cNvPr id="9" name="8 CuadroTexto"/>
          <p:cNvSpPr txBox="1"/>
          <p:nvPr/>
        </p:nvSpPr>
        <p:spPr>
          <a:xfrm>
            <a:off x="723294" y="396066"/>
            <a:ext cx="2789546" cy="246221"/>
          </a:xfrm>
          <a:prstGeom prst="rect">
            <a:avLst/>
          </a:prstGeom>
          <a:noFill/>
        </p:spPr>
        <p:txBody>
          <a:bodyPr wrap="square" rtlCol="0">
            <a:spAutoFit/>
          </a:bodyPr>
          <a:lstStyle>
            <a:defPPr>
              <a:defRPr lang="es-ES"/>
            </a:defPPr>
            <a:lvl1pPr>
              <a:defRPr sz="1000">
                <a:solidFill>
                  <a:srgbClr val="96AE2B"/>
                </a:solidFill>
              </a:defRPr>
            </a:lvl1pPr>
          </a:lstStyle>
          <a:p>
            <a:pPr algn="ctr"/>
            <a:r>
              <a:rPr lang="es-ES" b="1" dirty="0" smtClean="0"/>
              <a:t>Nuevos contratos en </a:t>
            </a:r>
            <a:r>
              <a:rPr lang="es-ES" b="1" dirty="0"/>
              <a:t>H</a:t>
            </a:r>
            <a:r>
              <a:rPr lang="es-ES" b="1" dirty="0" smtClean="0"/>
              <a:t>ondarribia (2017)</a:t>
            </a:r>
            <a:endParaRPr lang="es-ES" b="1" dirty="0"/>
          </a:p>
        </p:txBody>
      </p:sp>
      <p:sp>
        <p:nvSpPr>
          <p:cNvPr id="15" name="14 CuadroTexto"/>
          <p:cNvSpPr txBox="1"/>
          <p:nvPr/>
        </p:nvSpPr>
        <p:spPr>
          <a:xfrm>
            <a:off x="6681192" y="3110771"/>
            <a:ext cx="3039615" cy="246221"/>
          </a:xfrm>
          <a:prstGeom prst="rect">
            <a:avLst/>
          </a:prstGeom>
          <a:noFill/>
        </p:spPr>
        <p:txBody>
          <a:bodyPr wrap="none" rtlCol="0">
            <a:spAutoFit/>
          </a:bodyPr>
          <a:lstStyle/>
          <a:p>
            <a:r>
              <a:rPr lang="es-ES" sz="1000" b="1" dirty="0">
                <a:solidFill>
                  <a:srgbClr val="96AE2B"/>
                </a:solidFill>
              </a:rPr>
              <a:t>Empleo y establecimientos en </a:t>
            </a:r>
            <a:r>
              <a:rPr lang="es-ES" sz="1000" b="1" dirty="0" smtClean="0">
                <a:solidFill>
                  <a:srgbClr val="96AE2B"/>
                </a:solidFill>
              </a:rPr>
              <a:t>Hondarribia (%)</a:t>
            </a:r>
            <a:endParaRPr lang="es-ES" sz="1000" b="1" dirty="0">
              <a:solidFill>
                <a:srgbClr val="96AE2B"/>
              </a:solidFill>
            </a:endParaRPr>
          </a:p>
        </p:txBody>
      </p:sp>
      <p:sp>
        <p:nvSpPr>
          <p:cNvPr id="16" name="15 CuadroTexto"/>
          <p:cNvSpPr txBox="1"/>
          <p:nvPr/>
        </p:nvSpPr>
        <p:spPr>
          <a:xfrm>
            <a:off x="4160912" y="405591"/>
            <a:ext cx="2581156" cy="246221"/>
          </a:xfrm>
          <a:prstGeom prst="rect">
            <a:avLst/>
          </a:prstGeom>
          <a:noFill/>
        </p:spPr>
        <p:txBody>
          <a:bodyPr wrap="square" rtlCol="0">
            <a:spAutoFit/>
          </a:bodyPr>
          <a:lstStyle>
            <a:defPPr>
              <a:defRPr lang="es-ES"/>
            </a:defPPr>
            <a:lvl1pPr>
              <a:defRPr sz="1000">
                <a:solidFill>
                  <a:srgbClr val="96AE2B"/>
                </a:solidFill>
              </a:defRPr>
            </a:lvl1pPr>
          </a:lstStyle>
          <a:p>
            <a:r>
              <a:rPr lang="es-ES" b="1" dirty="0" smtClean="0"/>
              <a:t>Tipología de los nuevos contratos (%)</a:t>
            </a:r>
            <a:endParaRPr lang="es-ES" b="1" dirty="0"/>
          </a:p>
        </p:txBody>
      </p:sp>
      <p:graphicFrame>
        <p:nvGraphicFramePr>
          <p:cNvPr id="19" name="4 Gráfico"/>
          <p:cNvGraphicFramePr>
            <a:graphicFrameLocks/>
          </p:cNvGraphicFramePr>
          <p:nvPr>
            <p:extLst>
              <p:ext uri="{D42A27DB-BD31-4B8C-83A1-F6EECF244321}">
                <p14:modId xmlns:p14="http://schemas.microsoft.com/office/powerpoint/2010/main" xmlns="" val="2116958157"/>
              </p:ext>
            </p:extLst>
          </p:nvPr>
        </p:nvGraphicFramePr>
        <p:xfrm>
          <a:off x="272480" y="3696126"/>
          <a:ext cx="3333711"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3 Gráfico"/>
          <p:cNvGraphicFramePr>
            <a:graphicFrameLocks/>
          </p:cNvGraphicFramePr>
          <p:nvPr>
            <p:extLst>
              <p:ext uri="{D42A27DB-BD31-4B8C-83A1-F6EECF244321}">
                <p14:modId xmlns:p14="http://schemas.microsoft.com/office/powerpoint/2010/main" xmlns="" val="3388859687"/>
              </p:ext>
            </p:extLst>
          </p:nvPr>
        </p:nvGraphicFramePr>
        <p:xfrm>
          <a:off x="5349044" y="908720"/>
          <a:ext cx="2952328" cy="1515616"/>
        </p:xfrm>
        <a:graphic>
          <a:graphicData uri="http://schemas.openxmlformats.org/drawingml/2006/chart">
            <c:chart xmlns:c="http://schemas.openxmlformats.org/drawingml/2006/chart" xmlns:r="http://schemas.openxmlformats.org/officeDocument/2006/relationships" r:id="rId7"/>
          </a:graphicData>
        </a:graphic>
      </p:graphicFrame>
      <p:sp>
        <p:nvSpPr>
          <p:cNvPr id="20" name="19 CuadroTexto"/>
          <p:cNvSpPr txBox="1"/>
          <p:nvPr/>
        </p:nvSpPr>
        <p:spPr>
          <a:xfrm>
            <a:off x="3728865" y="3645024"/>
            <a:ext cx="2592288" cy="2477601"/>
          </a:xfrm>
          <a:prstGeom prst="rect">
            <a:avLst/>
          </a:prstGeom>
          <a:noFill/>
        </p:spPr>
        <p:txBody>
          <a:bodyPr wrap="square" rtlCol="0">
            <a:spAutoFit/>
          </a:bodyPr>
          <a:lstStyle/>
          <a:p>
            <a:pPr algn="just">
              <a:spcBef>
                <a:spcPts val="0"/>
              </a:spcBef>
              <a:spcAft>
                <a:spcPts val="600"/>
              </a:spcAft>
            </a:pPr>
            <a:r>
              <a:rPr lang="es-ES" sz="1000" dirty="0" smtClean="0"/>
              <a:t>La </a:t>
            </a:r>
            <a:r>
              <a:rPr lang="es-ES" sz="1000" dirty="0"/>
              <a:t>población afiliada </a:t>
            </a:r>
            <a:r>
              <a:rPr lang="es-ES" sz="1000" dirty="0" smtClean="0"/>
              <a:t>a la Seguridad Social en </a:t>
            </a:r>
            <a:r>
              <a:rPr lang="es-ES" sz="1000" dirty="0"/>
              <a:t>el municipio asciende a </a:t>
            </a:r>
            <a:r>
              <a:rPr lang="es-ES" sz="1000" dirty="0" smtClean="0"/>
              <a:t>4.854 </a:t>
            </a:r>
            <a:r>
              <a:rPr lang="es-ES" sz="1000" dirty="0"/>
              <a:t>personas a finales de </a:t>
            </a:r>
            <a:r>
              <a:rPr lang="es-ES" sz="1000" dirty="0" smtClean="0"/>
              <a:t>2017, </a:t>
            </a:r>
            <a:r>
              <a:rPr lang="es-ES" sz="1000" dirty="0"/>
              <a:t>un </a:t>
            </a:r>
            <a:r>
              <a:rPr lang="es-ES" sz="1000" dirty="0" smtClean="0"/>
              <a:t>3% </a:t>
            </a:r>
            <a:r>
              <a:rPr lang="es-ES" sz="1000" dirty="0"/>
              <a:t>superior a las cifras </a:t>
            </a:r>
            <a:r>
              <a:rPr lang="es-ES" sz="1000" dirty="0" smtClean="0"/>
              <a:t>del año anterior. </a:t>
            </a:r>
            <a:r>
              <a:rPr lang="es-ES" sz="1000" dirty="0"/>
              <a:t>De éstas, el colectivo de trabajadores autónomos representa el </a:t>
            </a:r>
            <a:r>
              <a:rPr lang="es-ES" sz="1000" dirty="0" smtClean="0"/>
              <a:t>31% </a:t>
            </a:r>
            <a:r>
              <a:rPr lang="es-ES" sz="1000" dirty="0"/>
              <a:t>del </a:t>
            </a:r>
            <a:r>
              <a:rPr lang="es-ES" sz="1000" dirty="0" smtClean="0"/>
              <a:t>total.</a:t>
            </a:r>
            <a:endParaRPr lang="es-ES" sz="1000" dirty="0"/>
          </a:p>
          <a:p>
            <a:pPr algn="just">
              <a:spcBef>
                <a:spcPts val="0"/>
              </a:spcBef>
              <a:spcAft>
                <a:spcPts val="600"/>
              </a:spcAft>
            </a:pPr>
            <a:r>
              <a:rPr lang="es-ES" sz="1000" dirty="0"/>
              <a:t>En cuanto a  la estructura del empleo, y su distribución por sectores de actividad, el </a:t>
            </a:r>
            <a:r>
              <a:rPr lang="es-ES" sz="1000" dirty="0" smtClean="0"/>
              <a:t>83% </a:t>
            </a:r>
            <a:r>
              <a:rPr lang="es-ES" sz="1000" dirty="0"/>
              <a:t>de la población empleada en </a:t>
            </a:r>
            <a:r>
              <a:rPr lang="es-ES" sz="1000" dirty="0" smtClean="0"/>
              <a:t>Hondarribia </a:t>
            </a:r>
            <a:r>
              <a:rPr lang="es-ES" sz="1000" dirty="0"/>
              <a:t>lo hace en el sector </a:t>
            </a:r>
            <a:r>
              <a:rPr lang="es-ES" sz="1000" dirty="0" smtClean="0"/>
              <a:t>servicios. La </a:t>
            </a:r>
            <a:r>
              <a:rPr lang="es-ES" sz="1000" dirty="0"/>
              <a:t>construcción aglutina cerca del 5% de la población empleada en el municipio mientras que el </a:t>
            </a:r>
            <a:r>
              <a:rPr lang="es-ES" sz="1000" dirty="0" smtClean="0"/>
              <a:t>9% trabaja </a:t>
            </a:r>
            <a:r>
              <a:rPr lang="es-ES" sz="1000" dirty="0"/>
              <a:t>en </a:t>
            </a:r>
            <a:r>
              <a:rPr lang="es-ES" sz="1000" dirty="0" smtClean="0"/>
              <a:t>la pesca, agricultura y ganadería. El 3% de la población trabaja </a:t>
            </a:r>
            <a:r>
              <a:rPr lang="es-ES" sz="1000" dirty="0"/>
              <a:t>en el sector </a:t>
            </a:r>
            <a:r>
              <a:rPr lang="es-ES" sz="1000" dirty="0" smtClean="0"/>
              <a:t>industrial.</a:t>
            </a:r>
          </a:p>
        </p:txBody>
      </p:sp>
      <p:sp>
        <p:nvSpPr>
          <p:cNvPr id="18" name="17 CuadroTexto"/>
          <p:cNvSpPr txBox="1"/>
          <p:nvPr/>
        </p:nvSpPr>
        <p:spPr>
          <a:xfrm>
            <a:off x="6825208" y="620688"/>
            <a:ext cx="2869655" cy="2785378"/>
          </a:xfrm>
          <a:prstGeom prst="rect">
            <a:avLst/>
          </a:prstGeom>
          <a:noFill/>
        </p:spPr>
        <p:txBody>
          <a:bodyPr wrap="square" rtlCol="0">
            <a:spAutoFit/>
          </a:bodyPr>
          <a:lstStyle/>
          <a:p>
            <a:pPr algn="just">
              <a:spcBef>
                <a:spcPts val="0"/>
              </a:spcBef>
              <a:spcAft>
                <a:spcPts val="600"/>
              </a:spcAft>
            </a:pPr>
            <a:r>
              <a:rPr lang="es-ES" sz="1000" dirty="0" smtClean="0"/>
              <a:t>El número total de nuevos contratos formalizados a lo largo de 2017 en Hondarribia ha sido de 5.314, lo que supone un importante incremento respecto a 2016 (8,9%).</a:t>
            </a:r>
          </a:p>
          <a:p>
            <a:pPr algn="just">
              <a:spcBef>
                <a:spcPts val="0"/>
              </a:spcBef>
              <a:spcAft>
                <a:spcPts val="600"/>
              </a:spcAft>
            </a:pPr>
            <a:r>
              <a:rPr lang="es-ES" sz="1000" dirty="0" smtClean="0"/>
              <a:t>Derivado de las características del municipio, su carácter turístico y estructura económica, los meses de junio, julio y octubre han sido los períodos con mayor volumen de contratación, superando los 550 contratos en algunos de los meses y llegando a los 600 en julio.</a:t>
            </a:r>
          </a:p>
          <a:p>
            <a:pPr algn="just">
              <a:spcBef>
                <a:spcPts val="0"/>
              </a:spcBef>
              <a:spcAft>
                <a:spcPts val="600"/>
              </a:spcAft>
            </a:pPr>
            <a:r>
              <a:rPr lang="es-ES" sz="1000" dirty="0" smtClean="0"/>
              <a:t>En cuanto a la tipología de los nuevos contratos, el 95,4% </a:t>
            </a:r>
            <a:r>
              <a:rPr lang="es-ES" sz="1000" dirty="0"/>
              <a:t>se ha realizado en el sector servicios, </a:t>
            </a:r>
            <a:r>
              <a:rPr lang="es-ES" sz="1000" dirty="0" smtClean="0"/>
              <a:t>y el 90,9% </a:t>
            </a:r>
            <a:r>
              <a:rPr lang="es-ES" sz="1000" dirty="0"/>
              <a:t>han sido contratos temporales</a:t>
            </a:r>
            <a:r>
              <a:rPr lang="es-ES" sz="1000" dirty="0" smtClean="0"/>
              <a:t>. El 64% de los nuevos contratos ha correspondido a mujeres.</a:t>
            </a:r>
          </a:p>
          <a:p>
            <a:pPr algn="just">
              <a:spcBef>
                <a:spcPts val="0"/>
              </a:spcBef>
              <a:spcAft>
                <a:spcPts val="600"/>
              </a:spcAft>
            </a:pPr>
            <a:endParaRPr lang="es-ES" sz="1000" dirty="0" smtClean="0"/>
          </a:p>
        </p:txBody>
      </p:sp>
      <p:graphicFrame>
        <p:nvGraphicFramePr>
          <p:cNvPr id="30" name="2 Gráfico"/>
          <p:cNvGraphicFramePr/>
          <p:nvPr/>
        </p:nvGraphicFramePr>
        <p:xfrm>
          <a:off x="3296816" y="548680"/>
          <a:ext cx="2304256" cy="2743200"/>
        </p:xfrm>
        <a:graphic>
          <a:graphicData uri="http://schemas.openxmlformats.org/drawingml/2006/chart">
            <c:chart xmlns:c="http://schemas.openxmlformats.org/drawingml/2006/chart" xmlns:r="http://schemas.openxmlformats.org/officeDocument/2006/relationships" r:id="rId8"/>
          </a:graphicData>
        </a:graphic>
      </p:graphicFrame>
      <p:pic>
        <p:nvPicPr>
          <p:cNvPr id="4098" name="Picture 2"/>
          <p:cNvPicPr>
            <a:picLocks noChangeAspect="1" noChangeArrowheads="1"/>
          </p:cNvPicPr>
          <p:nvPr/>
        </p:nvPicPr>
        <p:blipFill>
          <a:blip r:embed="rId9" cstate="print"/>
          <a:srcRect/>
          <a:stretch>
            <a:fillRect/>
          </a:stretch>
        </p:blipFill>
        <p:spPr bwMode="auto">
          <a:xfrm>
            <a:off x="128464" y="692696"/>
            <a:ext cx="3891830" cy="2258431"/>
          </a:xfrm>
          <a:prstGeom prst="rect">
            <a:avLst/>
          </a:prstGeom>
          <a:noFill/>
          <a:ln w="9525">
            <a:noFill/>
            <a:miter lim="800000"/>
            <a:headEnd/>
            <a:tailEnd/>
          </a:ln>
          <a:effectLst/>
        </p:spPr>
      </p:pic>
      <p:pic>
        <p:nvPicPr>
          <p:cNvPr id="1026" name="Picture 2"/>
          <p:cNvPicPr>
            <a:picLocks noChangeAspect="1" noChangeArrowheads="1"/>
          </p:cNvPicPr>
          <p:nvPr/>
        </p:nvPicPr>
        <p:blipFill>
          <a:blip r:embed="rId10" cstate="print"/>
          <a:srcRect/>
          <a:stretch>
            <a:fillRect/>
          </a:stretch>
        </p:blipFill>
        <p:spPr bwMode="auto">
          <a:xfrm>
            <a:off x="0" y="3789040"/>
            <a:ext cx="3620401" cy="2177976"/>
          </a:xfrm>
          <a:prstGeom prst="rect">
            <a:avLst/>
          </a:prstGeom>
          <a:noFill/>
          <a:ln w="9525">
            <a:noFill/>
            <a:miter lim="800000"/>
            <a:headEnd/>
            <a:tailEnd/>
          </a:ln>
          <a:effectLst/>
        </p:spPr>
      </p:pic>
      <p:graphicFrame>
        <p:nvGraphicFramePr>
          <p:cNvPr id="22" name="2 Gráfico"/>
          <p:cNvGraphicFramePr/>
          <p:nvPr/>
        </p:nvGraphicFramePr>
        <p:xfrm>
          <a:off x="6321152" y="3212976"/>
          <a:ext cx="2567124" cy="30243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3" name="3 Gráfico"/>
          <p:cNvGraphicFramePr>
            <a:graphicFrameLocks/>
          </p:cNvGraphicFramePr>
          <p:nvPr/>
        </p:nvGraphicFramePr>
        <p:xfrm>
          <a:off x="8265368" y="3212976"/>
          <a:ext cx="1440160" cy="295232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xmlns="" val="16611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5385</TotalTime>
  <Words>2036</Words>
  <Application>Microsoft Office PowerPoint</Application>
  <PresentationFormat>A4 (210 x 297 mm)</PresentationFormat>
  <Paragraphs>136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Diapositiva 1</vt:lpstr>
      <vt:lpstr>Diapositiva 2</vt:lpstr>
      <vt:lpstr>Diapositiva 3</vt:lpstr>
      <vt:lpstr>Diapositiva 4</vt:lpstr>
      <vt:lpstr>Diapositiva 5</vt:lpstr>
      <vt:lpstr>Diapositiva 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xzabaleta</dc:creator>
  <cp:lastModifiedBy>URQUIJO_ELENA</cp:lastModifiedBy>
  <cp:revision>366</cp:revision>
  <cp:lastPrinted>2015-02-09T09:58:37Z</cp:lastPrinted>
  <dcterms:created xsi:type="dcterms:W3CDTF">2013-08-06T11:25:18Z</dcterms:created>
  <dcterms:modified xsi:type="dcterms:W3CDTF">2018-04-16T10:00:29Z</dcterms:modified>
</cp:coreProperties>
</file>